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257" r:id="rId6"/>
    <p:sldId id="280" r:id="rId7"/>
    <p:sldId id="259" r:id="rId8"/>
    <p:sldId id="283" r:id="rId9"/>
    <p:sldId id="260" r:id="rId10"/>
    <p:sldId id="282" r:id="rId11"/>
    <p:sldId id="292" r:id="rId12"/>
    <p:sldId id="262" r:id="rId13"/>
    <p:sldId id="285" r:id="rId14"/>
    <p:sldId id="293" r:id="rId15"/>
    <p:sldId id="264" r:id="rId16"/>
    <p:sldId id="286" r:id="rId17"/>
    <p:sldId id="294" r:id="rId18"/>
    <p:sldId id="266" r:id="rId19"/>
    <p:sldId id="287" r:id="rId20"/>
    <p:sldId id="295" r:id="rId21"/>
    <p:sldId id="268" r:id="rId22"/>
    <p:sldId id="269" r:id="rId23"/>
    <p:sldId id="296" r:id="rId24"/>
    <p:sldId id="270" r:id="rId25"/>
    <p:sldId id="288" r:id="rId26"/>
    <p:sldId id="297" r:id="rId27"/>
    <p:sldId id="272" r:id="rId28"/>
    <p:sldId id="289" r:id="rId29"/>
    <p:sldId id="298" r:id="rId30"/>
    <p:sldId id="274" r:id="rId31"/>
    <p:sldId id="284" r:id="rId32"/>
    <p:sldId id="299" r:id="rId33"/>
    <p:sldId id="276" r:id="rId34"/>
    <p:sldId id="290" r:id="rId35"/>
    <p:sldId id="300" r:id="rId36"/>
    <p:sldId id="278" r:id="rId37"/>
    <p:sldId id="291" r:id="rId38"/>
    <p:sldId id="301" r:id="rId39"/>
    <p:sldId id="2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F5"/>
    <a:srgbClr val="493996"/>
    <a:srgbClr val="968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568E2-B49B-4BC0-2DDF-44BC5A9BD6F2}" v="7" dt="2026-01-01T15:05:08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816"/>
        <p:guide pos="386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9:07:07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0 359 24575,'4'0'0,"-1"1"0,1-1 0,-1 1 0,1 0 0,-1 0 0,1 1 0,-1-1 0,0 1 0,1-1 0,-1 1 0,0 0 0,0 0 0,0 1 0,3 2 0,39 45 0,-20-22 0,-24-26 0,0-1 0,0 1 0,0-1 0,1 1 0,-1-1 0,0 0 0,1 0 0,-1 0 0,1 1 0,-1-2 0,1 1 0,-1 0 0,1 0 0,0 0 0,-1-1 0,1 1 0,0-1 0,0 1 0,0-1 0,-1 0 0,1 0 0,0 1 0,2-2 0,-1 0 0,0-1 0,0 0 0,-1 0 0,1-1 0,-1 1 0,0 0 0,0-1 0,0 0 0,0 1 0,0-1 0,0 0 0,1-4 0,30-54 0,34-89 0,0-2 0,-21 78-1365,-43 65-5461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9:07:09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0 323 24575,'3'9'0,"0"-1"0,1 1 0,-1-1 0,2 0 0,-1-1 0,1 1 0,0-1 0,10 11 0,-8-10 0,-7-7 0,1 0 0,0 0 0,0 0 0,0 0 0,-1 0 0,1-1 0,0 1 0,0 0 0,0-1 0,1 1 0,-1 0 0,0-1 0,0 0 0,0 1 0,0-1 0,0 0 0,1 1 0,-1-1 0,0 0 0,0 0 0,0 0 0,1 0 0,-1 0 0,0 0 0,0 0 0,0-1 0,1 1 0,-1 0 0,0-1 0,0 1 0,0-1 0,0 1 0,0-1 0,0 1 0,0-1 0,0 0 0,0 0 0,0 1 0,0-1 0,1-2 0,7-5 0,-1-1 0,0 0 0,10-15 0,-4 6 0,2-3 0,-1-1 0,-1-1 0,14-29 0,17-28 0,-38 69 25,-1-1-1,-1 1 0,0-1 0,3-13 1,-4 13-397,0 0 0,1 0 1,12-21-1,-12 26-6454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9:07:12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1 255 24575,'0'3'0,"1"0"0,-1 1 0,1-1 0,0 0 0,0 0 0,0 0 0,1 0 0,-1 0 0,1 0 0,-1 0 0,1-1 0,0 1 0,0 0 0,0-1 0,1 0 0,2 4 0,49 34 0,-34-26 0,-17-12 0,1 0 0,-1-1 0,1 1 0,-1-1 0,1 0 0,-1 0 0,1 0 0,0 0 0,-1-1 0,1 1 0,0-1 0,0 0 0,-1 0 0,1-1 0,0 1 0,0-1 0,-1 1 0,1-1 0,0 0 0,-1-1 0,1 1 0,-1-1 0,1 1 0,4-5 0,11-5 0,-1-1 0,-1-1 0,19-17 0,-17 13 0,258-199 0,-214 164-1365,-55 45-5461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9:07:14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1 298 24575,'6'1'0,"0"-1"0,1 1 0,-1 0 0,0 0 0,0 1 0,0 0 0,0 0 0,0 0 0,11 7 0,6 2 0,-20-10 0,0 0 0,-1 0 0,1 0 0,0 0 0,-1 0 0,1-1 0,0 0 0,0 1 0,0-1 0,0 0 0,-1 0 0,1 0 0,0-1 0,0 1 0,0-1 0,-1 0 0,1 1 0,0-1 0,0 0 0,-1-1 0,1 1 0,-1 0 0,1-1 0,1-1 0,4-4 0,0-1 0,-1 0 0,0 0 0,0 0 0,6-11 0,0 1 0,11-11 0,2 0 0,1 2 0,2 1 0,32-24 0,-48 40 0,-5 2-22,-1 1 0,0-1 0,0 0-1,8-13 1,-3 4-1232,-8 10-5572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9:07:17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24575,'23'23'0,"2"2"0,52 43 0,-75-66 0,1-1 0,-1 1 0,1-1 0,-1 0 0,1 1 0,0-1 0,-1 0 0,1-1 0,0 1 0,0 0 0,0-1 0,-1 0 0,1 0 0,0 0 0,0 0 0,0 0 0,0 0 0,0-1 0,-1 1 0,1-1 0,0 0 0,0 0 0,-1 0 0,1 0 0,0 0 0,-1-1 0,0 1 0,5-4 0,5-5 0,0 0 0,-1-1 0,-1 0 0,14-18 0,7-8 0,123-107 0,-122 102 98,-29 36-281,1 0 0,0 1 0,0-1 0,0 1 1,1 0-1,0 0 0,5-5 0,-1 5-6643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4289-0E2C-4CF9-8435-6386FAB616FC}" type="datetimeFigureOut">
              <a:rPr lang="en-IN" smtClean="0"/>
              <a:t>01-01-2026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09CD-F4C6-4963-9BB7-70D8DC65C7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95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2B602-F2BC-99BF-6AC0-E02E440C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D3873-911E-D2EC-4E76-B935E404B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9814C-DA24-D2C9-6A6F-C0ECEE023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E2241-E480-B288-B0C4-58651493D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909CD-F4C6-4963-9BB7-70D8DC65C73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7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38A2-EBE1-902B-38B3-EE917971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E1A57-7DDD-02C9-AFB7-2374B630B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16AF4-DE6A-175C-5017-B4F3C89D7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78DA2-489A-7908-5813-EE7235ACA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909CD-F4C6-4963-9BB7-70D8DC65C73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66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909CD-F4C6-4963-9BB7-70D8DC65C732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22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039A-4A82-FF99-0F49-8D4E94A8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E1070-E906-9357-F95A-8B9F2F404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CA731-CE50-A18D-FF45-8F7ECAE83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3AE88-19D2-5650-B321-560C71415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909CD-F4C6-4963-9BB7-70D8DC65C732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06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flaticon.com/free-icon/group-chat_2352167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flaticon.com/free-icon/group-chat_2352167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elf-confidence_9789607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elf-confidence_9789607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hyperlink" Target="https://www.flaticon.com/free-icon/audit_90657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ecurity_102649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ecurity_102649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hyperlink" Target="https://www.flaticon.com/free-icon/vendor_1763482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www.flaticon.com/free-icon/find_15023515" TargetMode="External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hyperlink" Target="https://www.flaticon.com/free-icon/vendor_17634829" TargetMode="Externa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hyperlink" Target="https://www.flaticon.com/free-icon/vendor_17634829" TargetMode="Externa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coreboard_177371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coreboard_177371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target_2237945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flaticon.com/free-icon/maps-and-flags_3045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target_2237945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flaticon.com/free-icon/maps-and-flags_3045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laticon.com/free-icon/targeting_925465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customXml" Target="../ink/ink3.xml"/><Relationship Id="rId5" Type="http://schemas.openxmlformats.org/officeDocument/2006/relationships/image" Target="../media/image10.png"/><Relationship Id="rId15" Type="http://schemas.openxmlformats.org/officeDocument/2006/relationships/customXml" Target="../ink/ink5.xml"/><Relationship Id="rId10" Type="http://schemas.openxmlformats.org/officeDocument/2006/relationships/image" Target="../media/image14.png"/><Relationship Id="rId4" Type="http://schemas.openxmlformats.org/officeDocument/2006/relationships/hyperlink" Target="https://www.flaticon.com/free-icon/shared-vision_1078327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laticon.com/free-icon/shared-vision_10783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www.flaticon.com/free-icon/goal_3891260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C16E212-A650-A8BC-C301-2A0C6836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B50D1-D040-085B-9C38-7AC88E8DC11F}"/>
              </a:ext>
            </a:extLst>
          </p:cNvPr>
          <p:cNvSpPr txBox="1"/>
          <p:nvPr/>
        </p:nvSpPr>
        <p:spPr>
          <a:xfrm>
            <a:off x="1256270" y="2594919"/>
            <a:ext cx="620927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GCC AI Charter</a:t>
            </a:r>
          </a:p>
          <a:p>
            <a:endParaRPr lang="en-US" sz="360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518A7-4A7D-7D6F-C77D-13B877EB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19CFB3-B9F1-FB4A-1556-59D7159CE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B93A863-A8B7-55AE-7E96-35D18245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324ED-B674-F79D-4101-A0BA9EC1753F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7BFD1-96C2-75B7-2BA0-BFB060831CA7}"/>
              </a:ext>
            </a:extLst>
          </p:cNvPr>
          <p:cNvSpPr txBox="1"/>
          <p:nvPr/>
        </p:nvSpPr>
        <p:spPr>
          <a:xfrm>
            <a:off x="186182" y="44451"/>
            <a:ext cx="47284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3. Strategic Objectives - Sample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AC6EE3-8CB5-7CB5-6E58-12A612A35695}"/>
              </a:ext>
            </a:extLst>
          </p:cNvPr>
          <p:cNvSpPr/>
          <p:nvPr/>
        </p:nvSpPr>
        <p:spPr>
          <a:xfrm>
            <a:off x="348768" y="2543918"/>
            <a:ext cx="2186473" cy="273447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R="0" lvl="0" algn="ctr" defTabSz="91440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Reduce operational costs by 15% and cycle times by 20% within 12 months.</a:t>
            </a:r>
            <a:endParaRPr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CB76-C34D-A738-E0DB-FD794C9D942D}"/>
              </a:ext>
            </a:extLst>
          </p:cNvPr>
          <p:cNvSpPr/>
          <p:nvPr/>
        </p:nvSpPr>
        <p:spPr>
          <a:xfrm>
            <a:off x="348768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Efficiency: Target (% reduction in cost, cycle time, manual effort)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B64723-D283-6D4A-2FE2-B20A32D570AD}"/>
              </a:ext>
            </a:extLst>
          </p:cNvPr>
          <p:cNvSpPr/>
          <p:nvPr/>
        </p:nvSpPr>
        <p:spPr>
          <a:xfrm>
            <a:off x="989921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31F95E-67CD-DBE4-AC29-953A56D8C511}"/>
              </a:ext>
            </a:extLst>
          </p:cNvPr>
          <p:cNvSpPr/>
          <p:nvPr/>
        </p:nvSpPr>
        <p:spPr>
          <a:xfrm>
            <a:off x="2631720" y="2543918"/>
            <a:ext cx="2186473" cy="273447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R="0" lvl="0" algn="ctr" defTabSz="91440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Incubate 3 AI-enabled offerings (Personalization Engine, Intelligent Pricing, Knowledge Assistant).</a:t>
            </a:r>
            <a:endParaRPr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42039B-FDC6-F48F-3F91-8409D5B2F49D}"/>
              </a:ext>
            </a:extLst>
          </p:cNvPr>
          <p:cNvSpPr/>
          <p:nvPr/>
        </p:nvSpPr>
        <p:spPr>
          <a:xfrm>
            <a:off x="2631720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Innovation: AI-enabled products/services to incubate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15E370-E5F4-ED80-9DF8-3988F19F7A5E}"/>
              </a:ext>
            </a:extLst>
          </p:cNvPr>
          <p:cNvSpPr/>
          <p:nvPr/>
        </p:nvSpPr>
        <p:spPr>
          <a:xfrm>
            <a:off x="3272873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B7AB47-547A-C15F-4770-F8622A709078}"/>
              </a:ext>
            </a:extLst>
          </p:cNvPr>
          <p:cNvSpPr/>
          <p:nvPr/>
        </p:nvSpPr>
        <p:spPr>
          <a:xfrm>
            <a:off x="4914672" y="2543918"/>
            <a:ext cx="2186473" cy="273447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R="0" lvl="0" algn="ctr" defTabSz="91440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Improve NPS by +10%; reduce support resolution time by 25% via AI.</a:t>
            </a:r>
            <a:endParaRPr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BDF816-0B01-4751-968E-4A764634F1D1}"/>
              </a:ext>
            </a:extLst>
          </p:cNvPr>
          <p:cNvSpPr/>
          <p:nvPr/>
        </p:nvSpPr>
        <p:spPr>
          <a:xfrm>
            <a:off x="4914672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Experience: Customer/employee experience improvements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849C01-069D-9841-C4AD-F8D8F4BB7CD7}"/>
              </a:ext>
            </a:extLst>
          </p:cNvPr>
          <p:cNvSpPr/>
          <p:nvPr/>
        </p:nvSpPr>
        <p:spPr>
          <a:xfrm>
            <a:off x="7197624" y="2543918"/>
            <a:ext cx="2186473" cy="273447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R="0" lvl="0" algn="ctr" defTabSz="91440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Establish an AI Ethics Board; implement quarterly model audits and a centralized model registry.</a:t>
            </a:r>
            <a:endParaRPr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25C7FA-25DA-5E40-9154-8DBFD18C4490}"/>
              </a:ext>
            </a:extLst>
          </p:cNvPr>
          <p:cNvSpPr/>
          <p:nvPr/>
        </p:nvSpPr>
        <p:spPr>
          <a:xfrm>
            <a:off x="7197624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&amp; Compliance: Commitments (e.g., AI ethics board, audits)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2664CC-A9CF-CE9C-E090-3B1E626C4B66}"/>
              </a:ext>
            </a:extLst>
          </p:cNvPr>
          <p:cNvSpPr/>
          <p:nvPr/>
        </p:nvSpPr>
        <p:spPr>
          <a:xfrm>
            <a:off x="7838777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0CBD41-2977-E117-527C-25DE8AB4EDF8}"/>
              </a:ext>
            </a:extLst>
          </p:cNvPr>
          <p:cNvSpPr/>
          <p:nvPr/>
        </p:nvSpPr>
        <p:spPr>
          <a:xfrm>
            <a:off x="9480576" y="2543918"/>
            <a:ext cx="2186473" cy="273447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R="0" lvl="0" algn="ctr" defTabSz="91440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Train 40% of workforce on AI foundations; hire 10 AI specialists; certify 25 staff in GenAI.</a:t>
            </a:r>
            <a:endParaRPr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C28BA9-A7FD-4FBC-270B-FFD536C0C07D}"/>
              </a:ext>
            </a:extLst>
          </p:cNvPr>
          <p:cNvSpPr/>
          <p:nvPr/>
        </p:nvSpPr>
        <p:spPr>
          <a:xfrm>
            <a:off x="9480576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Talent: AI-skilled workforce target (e.g., % of staff trained, # of specialists)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A798FE-053E-BF95-CFC0-AE1844A441BB}"/>
              </a:ext>
            </a:extLst>
          </p:cNvPr>
          <p:cNvSpPr/>
          <p:nvPr/>
        </p:nvSpPr>
        <p:spPr>
          <a:xfrm>
            <a:off x="10121729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51" name="Picture 2" descr="Efficient ">
            <a:extLst>
              <a:ext uri="{FF2B5EF4-FFF2-40B4-BE49-F238E27FC236}">
                <a16:creationId xmlns:a16="http://schemas.microsoft.com/office/drawing/2014/main" id="{CDC957C4-CD06-F6C2-70E3-57DAFF67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9" y="710117"/>
            <a:ext cx="649793" cy="6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nnovation ">
            <a:extLst>
              <a:ext uri="{FF2B5EF4-FFF2-40B4-BE49-F238E27FC236}">
                <a16:creationId xmlns:a16="http://schemas.microsoft.com/office/drawing/2014/main" id="{0FB6EC81-B229-A0AA-82A0-969102E2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87" y="683923"/>
            <a:ext cx="702180" cy="7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484AAFD-A18E-6518-F331-3890C74A28AD}"/>
              </a:ext>
            </a:extLst>
          </p:cNvPr>
          <p:cNvGrpSpPr/>
          <p:nvPr/>
        </p:nvGrpSpPr>
        <p:grpSpPr>
          <a:xfrm>
            <a:off x="5564704" y="591809"/>
            <a:ext cx="886409" cy="886409"/>
            <a:chOff x="5537780" y="591809"/>
            <a:chExt cx="886409" cy="88640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87592D2-8A85-66DF-B437-9410675FA458}"/>
                </a:ext>
              </a:extLst>
            </p:cNvPr>
            <p:cNvSpPr/>
            <p:nvPr/>
          </p:nvSpPr>
          <p:spPr>
            <a:xfrm>
              <a:off x="5537780" y="591809"/>
              <a:ext cx="886409" cy="886409"/>
            </a:xfrm>
            <a:prstGeom prst="ellipse">
              <a:avLst/>
            </a:prstGeom>
            <a:noFill/>
            <a:ln>
              <a:solidFill>
                <a:srgbClr val="493996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</a:endParaRPr>
            </a:p>
          </p:txBody>
        </p:sp>
        <p:pic>
          <p:nvPicPr>
            <p:cNvPr id="53" name="Picture 6" descr="Review ">
              <a:extLst>
                <a:ext uri="{FF2B5EF4-FFF2-40B4-BE49-F238E27FC236}">
                  <a16:creationId xmlns:a16="http://schemas.microsoft.com/office/drawing/2014/main" id="{4A108601-C85D-3D51-2F88-0CE9336FC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302" y="664331"/>
              <a:ext cx="741365" cy="74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8" descr="Warning ">
            <a:extLst>
              <a:ext uri="{FF2B5EF4-FFF2-40B4-BE49-F238E27FC236}">
                <a16:creationId xmlns:a16="http://schemas.microsoft.com/office/drawing/2014/main" id="{BD295B90-6F7A-4E85-A9F5-61CE2698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26" y="698658"/>
            <a:ext cx="672711" cy="6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elf Confidence ">
            <a:extLst>
              <a:ext uri="{FF2B5EF4-FFF2-40B4-BE49-F238E27FC236}">
                <a16:creationId xmlns:a16="http://schemas.microsoft.com/office/drawing/2014/main" id="{D9F82ABC-EAA1-F8BA-A457-1EF1E055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37" y="710117"/>
            <a:ext cx="649793" cy="6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8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2D0E3-ED70-7054-4E54-8087DF2E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BF1C8A-681F-BD76-C026-E0E343DF2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8121DACF-DBBB-5880-93CE-C74531BED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6AE29-E2BB-68A9-B808-BC831FB0A835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55EE3-B8B6-AADC-E949-BF4BFAA893F5}"/>
              </a:ext>
            </a:extLst>
          </p:cNvPr>
          <p:cNvSpPr txBox="1"/>
          <p:nvPr/>
        </p:nvSpPr>
        <p:spPr>
          <a:xfrm>
            <a:off x="186182" y="44451"/>
            <a:ext cx="70114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3. Strategic Objectives - Template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1BCE1C-DC77-52A8-99F3-2E3B52906A38}"/>
              </a:ext>
            </a:extLst>
          </p:cNvPr>
          <p:cNvSpPr/>
          <p:nvPr/>
        </p:nvSpPr>
        <p:spPr>
          <a:xfrm>
            <a:off x="348768" y="2543918"/>
            <a:ext cx="2186473" cy="289923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EF10B7-9F2F-C90F-5D23-146BB13918C6}"/>
              </a:ext>
            </a:extLst>
          </p:cNvPr>
          <p:cNvSpPr/>
          <p:nvPr/>
        </p:nvSpPr>
        <p:spPr>
          <a:xfrm>
            <a:off x="348768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Efficiency: Target (% reduction in cost, cycle time, manual effort)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B0EE88-F6BF-BDEF-D3FF-781493015201}"/>
              </a:ext>
            </a:extLst>
          </p:cNvPr>
          <p:cNvSpPr/>
          <p:nvPr/>
        </p:nvSpPr>
        <p:spPr>
          <a:xfrm>
            <a:off x="989921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AB88C8-5C25-9199-4D4F-8386E36D5E36}"/>
              </a:ext>
            </a:extLst>
          </p:cNvPr>
          <p:cNvSpPr/>
          <p:nvPr/>
        </p:nvSpPr>
        <p:spPr>
          <a:xfrm>
            <a:off x="2631720" y="2543918"/>
            <a:ext cx="2186473" cy="289923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38949D-2C13-44F8-0AB4-CEA40649BC2B}"/>
              </a:ext>
            </a:extLst>
          </p:cNvPr>
          <p:cNvSpPr/>
          <p:nvPr/>
        </p:nvSpPr>
        <p:spPr>
          <a:xfrm>
            <a:off x="2631720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Innovation: AI-enabled products/services to incubate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C036FC-97FA-467E-F499-40816908CBDC}"/>
              </a:ext>
            </a:extLst>
          </p:cNvPr>
          <p:cNvSpPr/>
          <p:nvPr/>
        </p:nvSpPr>
        <p:spPr>
          <a:xfrm>
            <a:off x="3272873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E2973B-A76D-3C39-9052-26513ED53863}"/>
              </a:ext>
            </a:extLst>
          </p:cNvPr>
          <p:cNvSpPr/>
          <p:nvPr/>
        </p:nvSpPr>
        <p:spPr>
          <a:xfrm>
            <a:off x="4914672" y="2543918"/>
            <a:ext cx="2186473" cy="289923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6B94AC-9ED3-51E5-E90D-70F67E964318}"/>
              </a:ext>
            </a:extLst>
          </p:cNvPr>
          <p:cNvSpPr/>
          <p:nvPr/>
        </p:nvSpPr>
        <p:spPr>
          <a:xfrm>
            <a:off x="4914672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Experience: Customer/employee experience improvements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5542E8-C547-B401-905B-417ED4713BB1}"/>
              </a:ext>
            </a:extLst>
          </p:cNvPr>
          <p:cNvSpPr/>
          <p:nvPr/>
        </p:nvSpPr>
        <p:spPr>
          <a:xfrm>
            <a:off x="7197624" y="2543918"/>
            <a:ext cx="2186473" cy="289923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70C0DF-D3CF-A97C-6DFA-CFB5CFDD513E}"/>
              </a:ext>
            </a:extLst>
          </p:cNvPr>
          <p:cNvSpPr/>
          <p:nvPr/>
        </p:nvSpPr>
        <p:spPr>
          <a:xfrm>
            <a:off x="7197624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&amp; Compliance: Commitments (e.g., AI ethics board, audits)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195CE-1804-823B-F08B-1278D560AA3D}"/>
              </a:ext>
            </a:extLst>
          </p:cNvPr>
          <p:cNvSpPr/>
          <p:nvPr/>
        </p:nvSpPr>
        <p:spPr>
          <a:xfrm>
            <a:off x="7838777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3CD8E8-E167-DA4A-1C8A-46666FB3E520}"/>
              </a:ext>
            </a:extLst>
          </p:cNvPr>
          <p:cNvSpPr/>
          <p:nvPr/>
        </p:nvSpPr>
        <p:spPr>
          <a:xfrm>
            <a:off x="9480576" y="2543918"/>
            <a:ext cx="2186473" cy="289923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493996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063A9C-F995-0CB5-A889-6D4C600C557B}"/>
              </a:ext>
            </a:extLst>
          </p:cNvPr>
          <p:cNvSpPr/>
          <p:nvPr/>
        </p:nvSpPr>
        <p:spPr>
          <a:xfrm>
            <a:off x="9480576" y="1520179"/>
            <a:ext cx="2186473" cy="1023739"/>
          </a:xfrm>
          <a:prstGeom prst="rect">
            <a:avLst/>
          </a:prstGeom>
          <a:solidFill>
            <a:srgbClr val="ECEBF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Talent: AI-skilled workforce target (e.g., % of staff trained, # of specialists)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4D3215C-C8EE-6523-1985-7DEA32C8FBC2}"/>
              </a:ext>
            </a:extLst>
          </p:cNvPr>
          <p:cNvSpPr/>
          <p:nvPr/>
        </p:nvSpPr>
        <p:spPr>
          <a:xfrm>
            <a:off x="10121729" y="591809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51" name="Picture 2" descr="Efficient ">
            <a:extLst>
              <a:ext uri="{FF2B5EF4-FFF2-40B4-BE49-F238E27FC236}">
                <a16:creationId xmlns:a16="http://schemas.microsoft.com/office/drawing/2014/main" id="{47F0851F-26D2-CA36-A6CB-DBC87E63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9" y="710117"/>
            <a:ext cx="649793" cy="6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nnovation ">
            <a:extLst>
              <a:ext uri="{FF2B5EF4-FFF2-40B4-BE49-F238E27FC236}">
                <a16:creationId xmlns:a16="http://schemas.microsoft.com/office/drawing/2014/main" id="{4B4A892F-BBB8-7405-2835-6A4BEF5D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87" y="683923"/>
            <a:ext cx="702180" cy="7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8EA334F-7E9C-0A0C-5203-93C03A5CC853}"/>
              </a:ext>
            </a:extLst>
          </p:cNvPr>
          <p:cNvGrpSpPr/>
          <p:nvPr/>
        </p:nvGrpSpPr>
        <p:grpSpPr>
          <a:xfrm>
            <a:off x="5564704" y="591809"/>
            <a:ext cx="886409" cy="886409"/>
            <a:chOff x="5537780" y="591809"/>
            <a:chExt cx="886409" cy="88640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A7009A-8C92-E53A-FA2D-0B4BEB5BAACE}"/>
                </a:ext>
              </a:extLst>
            </p:cNvPr>
            <p:cNvSpPr/>
            <p:nvPr/>
          </p:nvSpPr>
          <p:spPr>
            <a:xfrm>
              <a:off x="5537780" y="591809"/>
              <a:ext cx="886409" cy="886409"/>
            </a:xfrm>
            <a:prstGeom prst="ellipse">
              <a:avLst/>
            </a:prstGeom>
            <a:noFill/>
            <a:ln>
              <a:solidFill>
                <a:srgbClr val="493996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</a:endParaRPr>
            </a:p>
          </p:txBody>
        </p:sp>
        <p:pic>
          <p:nvPicPr>
            <p:cNvPr id="53" name="Picture 6" descr="Review ">
              <a:extLst>
                <a:ext uri="{FF2B5EF4-FFF2-40B4-BE49-F238E27FC236}">
                  <a16:creationId xmlns:a16="http://schemas.microsoft.com/office/drawing/2014/main" id="{2A0072FD-F893-1AD4-D445-476FC3BAE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302" y="664331"/>
              <a:ext cx="741365" cy="74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8" descr="Warning ">
            <a:extLst>
              <a:ext uri="{FF2B5EF4-FFF2-40B4-BE49-F238E27FC236}">
                <a16:creationId xmlns:a16="http://schemas.microsoft.com/office/drawing/2014/main" id="{A16A96FC-E914-4762-AFD3-E7F40036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26" y="698658"/>
            <a:ext cx="672711" cy="6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elf Confidence ">
            <a:extLst>
              <a:ext uri="{FF2B5EF4-FFF2-40B4-BE49-F238E27FC236}">
                <a16:creationId xmlns:a16="http://schemas.microsoft.com/office/drawing/2014/main" id="{E85CC93E-AF70-D2F4-28C6-A751C1B1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37" y="710117"/>
            <a:ext cx="649793" cy="6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4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615E2-2786-96FF-2FBD-AC862CF4D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785C48-348F-7DA7-7E61-7F2FE1DAA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7EEED6F-32FE-5378-4C35-6F27CDAD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01FCE-ABFD-0B3C-5597-4465101B3026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C8847-A31B-9699-DA12-F7FC7E061E35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4. Governance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8C06B-4E2E-9B3C-0921-7F064267D65E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19605-E59E-DDC5-DDEA-905B27E39F55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who makes decisions, how, and what gets monitored.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EB513B-4320-0E28-B49D-099A77C58BEA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8090DA-F771-ED0E-4353-306D5910E699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948B4BED-7ABE-DBBF-18F3-635A2084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8313B-C447-24BD-CD20-A04228637E98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BB4C6-8684-3D30-E85E-BA0F6EDEC0EC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F1727C-5AE2-79C0-AFE4-C2B5887511C1}"/>
              </a:ext>
            </a:extLst>
          </p:cNvPr>
          <p:cNvSpPr txBox="1"/>
          <p:nvPr/>
        </p:nvSpPr>
        <p:spPr>
          <a:xfrm>
            <a:off x="0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 a clear AI Council or Steering Committee.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39844-0B53-321E-5D06-751B124681EA}"/>
              </a:ext>
            </a:extLst>
          </p:cNvPr>
          <p:cNvSpPr txBox="1"/>
          <p:nvPr/>
        </p:nvSpPr>
        <p:spPr>
          <a:xfrm>
            <a:off x="4062476" y="3429000"/>
            <a:ext cx="4062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decision rights: who approves budgets, who validates models, who signs off for compliance.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14702-FEF3-F7F5-F780-E5997B23B34D}"/>
              </a:ext>
            </a:extLst>
          </p:cNvPr>
          <p:cNvSpPr txBox="1"/>
          <p:nvPr/>
        </p:nvSpPr>
        <p:spPr>
          <a:xfrm>
            <a:off x="8129524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List governance processes (intake, prioritization, scale, retirement).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146" name="Picture 2" descr="Meeting ">
            <a:extLst>
              <a:ext uri="{FF2B5EF4-FFF2-40B4-BE49-F238E27FC236}">
                <a16:creationId xmlns:a16="http://schemas.microsoft.com/office/drawing/2014/main" id="{9D9C0B57-0425-5BD4-8D8A-F1E332D6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oice ">
            <a:extLst>
              <a:ext uri="{FF2B5EF4-FFF2-40B4-BE49-F238E27FC236}">
                <a16:creationId xmlns:a16="http://schemas.microsoft.com/office/drawing/2014/main" id="{FFCFA219-7678-2769-B011-8066F8ED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9359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vernment ">
            <a:extLst>
              <a:ext uri="{FF2B5EF4-FFF2-40B4-BE49-F238E27FC236}">
                <a16:creationId xmlns:a16="http://schemas.microsoft.com/office/drawing/2014/main" id="{1E74D550-4CC6-D21B-2BB8-2D794062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627" y="278867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6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7CB00-5FC9-D2CF-E2F6-0569529F5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1D2DD6-8F0E-9F2B-AC8F-93D1260DE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563F6099-A2D5-3E58-4E36-25389076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06106-2C28-8FCA-D10F-CDB90703E74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3A03C-1810-68BF-43D3-E3DE038AC18B}"/>
              </a:ext>
            </a:extLst>
          </p:cNvPr>
          <p:cNvSpPr txBox="1"/>
          <p:nvPr/>
        </p:nvSpPr>
        <p:spPr>
          <a:xfrm>
            <a:off x="186182" y="44451"/>
            <a:ext cx="80213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4. Governance - Sample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9799A2-8294-1627-2131-0C3A05401863}"/>
              </a:ext>
            </a:extLst>
          </p:cNvPr>
          <p:cNvSpPr/>
          <p:nvPr/>
        </p:nvSpPr>
        <p:spPr>
          <a:xfrm>
            <a:off x="232470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Council Members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560B9B-0795-2035-27C0-8A1C4676EEA6}"/>
              </a:ext>
            </a:extLst>
          </p:cNvPr>
          <p:cNvSpPr/>
          <p:nvPr/>
        </p:nvSpPr>
        <p:spPr>
          <a:xfrm>
            <a:off x="232470" y="2929419"/>
            <a:ext cx="2229492" cy="49958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ACF85E-6EB6-D318-74CF-F61AC972C3D1}"/>
              </a:ext>
            </a:extLst>
          </p:cNvPr>
          <p:cNvSpPr/>
          <p:nvPr/>
        </p:nvSpPr>
        <p:spPr>
          <a:xfrm>
            <a:off x="2606862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Decision Rights (who approves what)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91929F-EE09-67A5-6A65-141B5DC33ACF}"/>
              </a:ext>
            </a:extLst>
          </p:cNvPr>
          <p:cNvSpPr/>
          <p:nvPr/>
        </p:nvSpPr>
        <p:spPr>
          <a:xfrm>
            <a:off x="2606862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Budgets: CIO/CFO 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Validation: CDO + Model Risk Team 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Compliance Sign-off: Legal/Risk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7A45CBB-48A3-0B0A-B1E6-5F25415C0350}"/>
              </a:ext>
            </a:extLst>
          </p:cNvPr>
          <p:cNvSpPr/>
          <p:nvPr/>
        </p:nvSpPr>
        <p:spPr>
          <a:xfrm>
            <a:off x="4981254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Intake Process (how new AI use cases are proposed)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AC55C8-59D3-CA93-4F0C-60C72FE2BCD4}"/>
              </a:ext>
            </a:extLst>
          </p:cNvPr>
          <p:cNvSpPr/>
          <p:nvPr/>
        </p:nvSpPr>
        <p:spPr>
          <a:xfrm>
            <a:off x="4981254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Standardized intake → feasibility/value assessment → Council review.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7E7BDA9-2B72-C741-C09A-1FEB2565FCBC}"/>
              </a:ext>
            </a:extLst>
          </p:cNvPr>
          <p:cNvSpPr/>
          <p:nvPr/>
        </p:nvSpPr>
        <p:spPr>
          <a:xfrm>
            <a:off x="7355646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Prioritization Criteria (value, risk, feasibility, compliance)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C67162-03EC-B8F5-5948-83E1EFD32A6D}"/>
              </a:ext>
            </a:extLst>
          </p:cNvPr>
          <p:cNvSpPr/>
          <p:nvPr/>
        </p:nvSpPr>
        <p:spPr>
          <a:xfrm>
            <a:off x="7355646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Business value, risk profile, technical feasibility, compliance, reuse potential.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499626B-D044-428E-14B7-91A7936007D6}"/>
              </a:ext>
            </a:extLst>
          </p:cNvPr>
          <p:cNvSpPr/>
          <p:nvPr/>
        </p:nvSpPr>
        <p:spPr>
          <a:xfrm>
            <a:off x="9730038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KPIs (3–5 core metrics such as productivity %, cost savings, adoption)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259AE8-A7CA-D61D-3A4F-9E9079DE458C}"/>
              </a:ext>
            </a:extLst>
          </p:cNvPr>
          <p:cNvSpPr/>
          <p:nvPr/>
        </p:nvSpPr>
        <p:spPr>
          <a:xfrm>
            <a:off x="9730038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Productivity %, cost savings, adoption rate, model performance, audit outcomes.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13629A-A728-F7F3-9FD9-CCCB72B51AC0}"/>
              </a:ext>
            </a:extLst>
          </p:cNvPr>
          <p:cNvSpPr/>
          <p:nvPr/>
        </p:nvSpPr>
        <p:spPr>
          <a:xfrm>
            <a:off x="904012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6CBE9C-4867-FA66-08BC-50ED52C9BB3A}"/>
              </a:ext>
            </a:extLst>
          </p:cNvPr>
          <p:cNvSpPr/>
          <p:nvPr/>
        </p:nvSpPr>
        <p:spPr>
          <a:xfrm>
            <a:off x="3278404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CF3AC3A-3C61-697A-3C2F-C45AD17CAA0A}"/>
              </a:ext>
            </a:extLst>
          </p:cNvPr>
          <p:cNvSpPr/>
          <p:nvPr/>
        </p:nvSpPr>
        <p:spPr>
          <a:xfrm>
            <a:off x="8027188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1FA898-9587-78D1-7528-3CA94A27215E}"/>
              </a:ext>
            </a:extLst>
          </p:cNvPr>
          <p:cNvSpPr/>
          <p:nvPr/>
        </p:nvSpPr>
        <p:spPr>
          <a:xfrm>
            <a:off x="10401580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3B99EA-0327-DE22-C965-95DB78DD30AE}"/>
              </a:ext>
            </a:extLst>
          </p:cNvPr>
          <p:cNvSpPr/>
          <p:nvPr/>
        </p:nvSpPr>
        <p:spPr>
          <a:xfrm>
            <a:off x="5652796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52" name="Picture 2" descr="Group chat ">
            <a:hlinkClick r:id="rId3" tooltip="Group chat"/>
            <a:extLst>
              <a:ext uri="{FF2B5EF4-FFF2-40B4-BE49-F238E27FC236}">
                <a16:creationId xmlns:a16="http://schemas.microsoft.com/office/drawing/2014/main" id="{0EBA6604-B1C9-8C6D-743A-8E3A0CC6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5" y="786373"/>
            <a:ext cx="705442" cy="7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hoice ">
            <a:extLst>
              <a:ext uri="{FF2B5EF4-FFF2-40B4-BE49-F238E27FC236}">
                <a16:creationId xmlns:a16="http://schemas.microsoft.com/office/drawing/2014/main" id="{CD6CDE87-B9B8-8E09-A079-9C02C68C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96" y="828582"/>
            <a:ext cx="621024" cy="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Receiving ">
            <a:extLst>
              <a:ext uri="{FF2B5EF4-FFF2-40B4-BE49-F238E27FC236}">
                <a16:creationId xmlns:a16="http://schemas.microsoft.com/office/drawing/2014/main" id="{20F531E0-A394-5E6B-19A9-E6DF1B40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786669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Priority ">
            <a:extLst>
              <a:ext uri="{FF2B5EF4-FFF2-40B4-BE49-F238E27FC236}">
                <a16:creationId xmlns:a16="http://schemas.microsoft.com/office/drawing/2014/main" id="{31F87D74-BAB0-F354-F9B7-4126A7E7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69" y="877771"/>
            <a:ext cx="522647" cy="5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gauge ">
            <a:extLst>
              <a:ext uri="{FF2B5EF4-FFF2-40B4-BE49-F238E27FC236}">
                <a16:creationId xmlns:a16="http://schemas.microsoft.com/office/drawing/2014/main" id="{1DE63999-83E8-9084-9B69-11879455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63" y="758795"/>
            <a:ext cx="774242" cy="7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E11D72E-5CD5-AB27-8136-7C51A2B533AB}"/>
              </a:ext>
            </a:extLst>
          </p:cNvPr>
          <p:cNvSpPr/>
          <p:nvPr/>
        </p:nvSpPr>
        <p:spPr>
          <a:xfrm>
            <a:off x="232470" y="3523779"/>
            <a:ext cx="2229492" cy="49958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CDO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38C290-0DC4-D8A4-7D02-2E8EC16F5A40}"/>
              </a:ext>
            </a:extLst>
          </p:cNvPr>
          <p:cNvSpPr/>
          <p:nvPr/>
        </p:nvSpPr>
        <p:spPr>
          <a:xfrm>
            <a:off x="232470" y="4118139"/>
            <a:ext cx="2229492" cy="49958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GCC Lead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1735B0-37A4-1A8F-9F8E-618335871162}"/>
              </a:ext>
            </a:extLst>
          </p:cNvPr>
          <p:cNvSpPr/>
          <p:nvPr/>
        </p:nvSpPr>
        <p:spPr>
          <a:xfrm>
            <a:off x="232470" y="4712499"/>
            <a:ext cx="2229492" cy="49958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Head of Cybersecurity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D5E3F3-25A9-51BB-F864-625803ED0EA2}"/>
              </a:ext>
            </a:extLst>
          </p:cNvPr>
          <p:cNvSpPr/>
          <p:nvPr/>
        </p:nvSpPr>
        <p:spPr>
          <a:xfrm>
            <a:off x="232470" y="5306859"/>
            <a:ext cx="2229492" cy="49958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 CTOs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40A4691-40B9-FE2D-D48D-393FDD6CCD8A}"/>
              </a:ext>
            </a:extLst>
          </p:cNvPr>
          <p:cNvSpPr/>
          <p:nvPr/>
        </p:nvSpPr>
        <p:spPr>
          <a:xfrm>
            <a:off x="232470" y="5901219"/>
            <a:ext cx="2229492" cy="49958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Legal/Risk</a:t>
            </a:r>
          </a:p>
        </p:txBody>
      </p:sp>
    </p:spTree>
    <p:extLst>
      <p:ext uri="{BB962C8B-B14F-4D97-AF65-F5344CB8AC3E}">
        <p14:creationId xmlns:p14="http://schemas.microsoft.com/office/powerpoint/2010/main" val="350074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02613-2C55-0133-790B-B2D12AB58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F058C3-3A34-8965-B13D-97A8D2DA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7D45CBE-17D9-0804-3994-7BAB2E4C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B27A0-2157-6068-8E1D-F005E07F8853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7EC0-C824-77AB-AF6B-68432BFF7FA7}"/>
              </a:ext>
            </a:extLst>
          </p:cNvPr>
          <p:cNvSpPr txBox="1"/>
          <p:nvPr/>
        </p:nvSpPr>
        <p:spPr>
          <a:xfrm>
            <a:off x="186182" y="44451"/>
            <a:ext cx="74239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4. Governance - Template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4278D0-701B-3E36-745C-58F8E746974D}"/>
              </a:ext>
            </a:extLst>
          </p:cNvPr>
          <p:cNvSpPr/>
          <p:nvPr/>
        </p:nvSpPr>
        <p:spPr>
          <a:xfrm>
            <a:off x="232470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Council Members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8DB6D8-324D-48DB-B082-06C964276586}"/>
              </a:ext>
            </a:extLst>
          </p:cNvPr>
          <p:cNvSpPr/>
          <p:nvPr/>
        </p:nvSpPr>
        <p:spPr>
          <a:xfrm>
            <a:off x="232470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F2AEA49-B4D7-41B6-540C-585733D9AA47}"/>
              </a:ext>
            </a:extLst>
          </p:cNvPr>
          <p:cNvSpPr/>
          <p:nvPr/>
        </p:nvSpPr>
        <p:spPr>
          <a:xfrm>
            <a:off x="2606862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Decision Rights (who approves what)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83CC1E-CD5D-EF08-851F-C33D942B10D6}"/>
              </a:ext>
            </a:extLst>
          </p:cNvPr>
          <p:cNvSpPr/>
          <p:nvPr/>
        </p:nvSpPr>
        <p:spPr>
          <a:xfrm>
            <a:off x="2606862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2040318-3E79-8C59-B44E-7A98C1F27CCB}"/>
              </a:ext>
            </a:extLst>
          </p:cNvPr>
          <p:cNvSpPr/>
          <p:nvPr/>
        </p:nvSpPr>
        <p:spPr>
          <a:xfrm>
            <a:off x="4981254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Intake Process (how new AI use cases are proposed)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ED9F39-93B8-EA93-7E70-E760065F455C}"/>
              </a:ext>
            </a:extLst>
          </p:cNvPr>
          <p:cNvSpPr/>
          <p:nvPr/>
        </p:nvSpPr>
        <p:spPr>
          <a:xfrm>
            <a:off x="4981254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8E58920-1CA0-0D7C-1C3A-710645EA5F76}"/>
              </a:ext>
            </a:extLst>
          </p:cNvPr>
          <p:cNvSpPr/>
          <p:nvPr/>
        </p:nvSpPr>
        <p:spPr>
          <a:xfrm>
            <a:off x="7355646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Prioritization Criteria (value, risk, feasibility, compliance)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9CCA05-D37D-8787-4B39-151086BA68EB}"/>
              </a:ext>
            </a:extLst>
          </p:cNvPr>
          <p:cNvSpPr/>
          <p:nvPr/>
        </p:nvSpPr>
        <p:spPr>
          <a:xfrm>
            <a:off x="7355646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4436090-03E0-5D7D-F7CB-3A208D692B73}"/>
              </a:ext>
            </a:extLst>
          </p:cNvPr>
          <p:cNvSpPr/>
          <p:nvPr/>
        </p:nvSpPr>
        <p:spPr>
          <a:xfrm>
            <a:off x="9730038" y="1654821"/>
            <a:ext cx="2229492" cy="1202076"/>
          </a:xfrm>
          <a:prstGeom prst="roundRect">
            <a:avLst/>
          </a:prstGeom>
          <a:solidFill>
            <a:srgbClr val="ECEBF5"/>
          </a:solidFill>
          <a:ln w="25400" cap="flat" cmpd="sng" algn="ctr">
            <a:solidFill>
              <a:srgbClr val="ECEB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KPIs (3–5 core metrics such as productivity %, cost savings, adoption)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A4CE9F-1670-2559-344A-157032ABE2B6}"/>
              </a:ext>
            </a:extLst>
          </p:cNvPr>
          <p:cNvSpPr/>
          <p:nvPr/>
        </p:nvSpPr>
        <p:spPr>
          <a:xfrm>
            <a:off x="9730038" y="2929419"/>
            <a:ext cx="2229492" cy="351586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493996"/>
            </a:solidFill>
            <a:prstDash val="solid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C21AF0-0243-0AC2-1B59-0DDF16A2BF27}"/>
              </a:ext>
            </a:extLst>
          </p:cNvPr>
          <p:cNvSpPr/>
          <p:nvPr/>
        </p:nvSpPr>
        <p:spPr>
          <a:xfrm>
            <a:off x="904012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16F369-5DAB-75AB-DFE6-964D0A844BCF}"/>
              </a:ext>
            </a:extLst>
          </p:cNvPr>
          <p:cNvSpPr/>
          <p:nvPr/>
        </p:nvSpPr>
        <p:spPr>
          <a:xfrm>
            <a:off x="3278404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A833E91-ACC0-6F12-5005-3D3D02D637DA}"/>
              </a:ext>
            </a:extLst>
          </p:cNvPr>
          <p:cNvSpPr/>
          <p:nvPr/>
        </p:nvSpPr>
        <p:spPr>
          <a:xfrm>
            <a:off x="8027188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874C88-AA80-8D82-D6E8-6C09038F10CB}"/>
              </a:ext>
            </a:extLst>
          </p:cNvPr>
          <p:cNvSpPr/>
          <p:nvPr/>
        </p:nvSpPr>
        <p:spPr>
          <a:xfrm>
            <a:off x="10401580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5C8D374-83AA-C91B-4512-303FBEA5545A}"/>
              </a:ext>
            </a:extLst>
          </p:cNvPr>
          <p:cNvSpPr/>
          <p:nvPr/>
        </p:nvSpPr>
        <p:spPr>
          <a:xfrm>
            <a:off x="5652796" y="695890"/>
            <a:ext cx="886409" cy="886409"/>
          </a:xfrm>
          <a:prstGeom prst="ellipse">
            <a:avLst/>
          </a:prstGeom>
          <a:noFill/>
          <a:ln>
            <a:solidFill>
              <a:srgbClr val="493996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52" name="Picture 2" descr="Group chat ">
            <a:hlinkClick r:id="rId3" tooltip="Group chat"/>
            <a:extLst>
              <a:ext uri="{FF2B5EF4-FFF2-40B4-BE49-F238E27FC236}">
                <a16:creationId xmlns:a16="http://schemas.microsoft.com/office/drawing/2014/main" id="{94CD6573-9526-DA3A-CF5C-9E999CFC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5" y="786373"/>
            <a:ext cx="705442" cy="7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hoice ">
            <a:extLst>
              <a:ext uri="{FF2B5EF4-FFF2-40B4-BE49-F238E27FC236}">
                <a16:creationId xmlns:a16="http://schemas.microsoft.com/office/drawing/2014/main" id="{CA8549CE-DBC1-727D-6D23-50163949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96" y="828582"/>
            <a:ext cx="621024" cy="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Receiving ">
            <a:extLst>
              <a:ext uri="{FF2B5EF4-FFF2-40B4-BE49-F238E27FC236}">
                <a16:creationId xmlns:a16="http://schemas.microsoft.com/office/drawing/2014/main" id="{3603C404-39CC-55E7-60D8-5DE32376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786669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Priority ">
            <a:extLst>
              <a:ext uri="{FF2B5EF4-FFF2-40B4-BE49-F238E27FC236}">
                <a16:creationId xmlns:a16="http://schemas.microsoft.com/office/drawing/2014/main" id="{AF03E6E0-AD6B-3A3B-ED7D-41F5AED5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69" y="877771"/>
            <a:ext cx="522647" cy="5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gauge ">
            <a:extLst>
              <a:ext uri="{FF2B5EF4-FFF2-40B4-BE49-F238E27FC236}">
                <a16:creationId xmlns:a16="http://schemas.microsoft.com/office/drawing/2014/main" id="{6FAEE0B0-BDFF-19CC-C9CB-F0E497401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63" y="758795"/>
            <a:ext cx="774242" cy="7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0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721D1-A561-5983-8222-B5DFDBEE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18F36B-34EF-43FB-85F5-515AA72E7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3E97941-F40C-E865-02C9-6A0B377F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8250F7-86A8-1458-839B-5AD4D7F6DBA6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7D0B1-7C91-1E9D-73A0-A9AAE78B4284}"/>
              </a:ext>
            </a:extLst>
          </p:cNvPr>
          <p:cNvSpPr txBox="1"/>
          <p:nvPr/>
        </p:nvSpPr>
        <p:spPr>
          <a:xfrm>
            <a:off x="186181" y="44451"/>
            <a:ext cx="68188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5. Data &amp; Technology Foundations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3D278-AE42-52CD-8D3A-EF6F2C5D6988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362CD-CB6D-FF56-8F3A-B7D64986DDC3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the backbone — data, infra, and platforms.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CC6BDF-7D48-A218-B5ED-B522F532BC19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EBB1B3-4E45-0DFD-4964-ECBC0CD83FDB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27C21E61-83DD-75E5-8CBD-2518D4B3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EF8E19-6FF5-A548-EC6A-8AEE05BD40F0}"/>
              </a:ext>
            </a:extLst>
          </p:cNvPr>
          <p:cNvCxnSpPr>
            <a:cxnSpLocks/>
          </p:cNvCxnSpPr>
          <p:nvPr/>
        </p:nvCxnSpPr>
        <p:spPr>
          <a:xfrm>
            <a:off x="304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F02BDC-8277-825B-656A-D7AC1B25E289}"/>
              </a:ext>
            </a:extLst>
          </p:cNvPr>
          <p:cNvSpPr txBox="1"/>
          <p:nvPr/>
        </p:nvSpPr>
        <p:spPr>
          <a:xfrm>
            <a:off x="0" y="3429000"/>
            <a:ext cx="3046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Specify data sources in scope (structured, unstructured, external).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4F0BD3-A9EE-D3AA-8550-8693AD3DD05A}"/>
              </a:ext>
            </a:extLst>
          </p:cNvPr>
          <p:cNvCxnSpPr>
            <a:cxnSpLocks/>
          </p:cNvCxnSpPr>
          <p:nvPr/>
        </p:nvCxnSpPr>
        <p:spPr>
          <a:xfrm>
            <a:off x="6096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FAF9E5-888A-CA49-CF15-DFF9A442766A}"/>
              </a:ext>
            </a:extLst>
          </p:cNvPr>
          <p:cNvCxnSpPr>
            <a:cxnSpLocks/>
          </p:cNvCxnSpPr>
          <p:nvPr/>
        </p:nvCxnSpPr>
        <p:spPr>
          <a:xfrm>
            <a:off x="914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3B7308-7F25-1262-D179-D1E8601A6EBF}"/>
              </a:ext>
            </a:extLst>
          </p:cNvPr>
          <p:cNvSpPr txBox="1"/>
          <p:nvPr/>
        </p:nvSpPr>
        <p:spPr>
          <a:xfrm>
            <a:off x="3046475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Clarify ownership, privacy, sovereignty rules.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F9159-AB5C-C0D8-0B39-BD6B7E136335}"/>
              </a:ext>
            </a:extLst>
          </p:cNvPr>
          <p:cNvSpPr txBox="1"/>
          <p:nvPr/>
        </p:nvSpPr>
        <p:spPr>
          <a:xfrm>
            <a:off x="6091426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Decide “build vs buy” on platforms/tools.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1E4C7-9F62-969C-52E9-E90728EC3EE3}"/>
              </a:ext>
            </a:extLst>
          </p:cNvPr>
          <p:cNvSpPr txBox="1"/>
          <p:nvPr/>
        </p:nvSpPr>
        <p:spPr>
          <a:xfrm>
            <a:off x="9134851" y="3429000"/>
            <a:ext cx="3046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Address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MLOps</a:t>
            </a:r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monitoring, APIs for integration.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194" name="Picture 2" descr="Database ">
            <a:extLst>
              <a:ext uri="{FF2B5EF4-FFF2-40B4-BE49-F238E27FC236}">
                <a16:creationId xmlns:a16="http://schemas.microsoft.com/office/drawing/2014/main" id="{C5FC0F5C-6E12-1F48-2FBC-F7A76C7C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76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cklist ">
            <a:extLst>
              <a:ext uri="{FF2B5EF4-FFF2-40B4-BE49-F238E27FC236}">
                <a16:creationId xmlns:a16="http://schemas.microsoft.com/office/drawing/2014/main" id="{4FE49E83-CA7A-90A8-20C8-C5EC0046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04D9547-76EE-2F20-6251-F57EE475BA43}"/>
              </a:ext>
            </a:extLst>
          </p:cNvPr>
          <p:cNvGrpSpPr/>
          <p:nvPr/>
        </p:nvGrpSpPr>
        <p:grpSpPr>
          <a:xfrm>
            <a:off x="7005063" y="2739390"/>
            <a:ext cx="1219200" cy="615622"/>
            <a:chOff x="6872748" y="2739390"/>
            <a:chExt cx="1219200" cy="615622"/>
          </a:xfrm>
        </p:grpSpPr>
        <p:pic>
          <p:nvPicPr>
            <p:cNvPr id="8198" name="Picture 6" descr="Hammer ">
              <a:extLst>
                <a:ext uri="{FF2B5EF4-FFF2-40B4-BE49-F238E27FC236}">
                  <a16:creationId xmlns:a16="http://schemas.microsoft.com/office/drawing/2014/main" id="{07C4087F-F32F-8304-1930-BE3ECDCC1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748" y="273939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Cart ">
              <a:extLst>
                <a:ext uri="{FF2B5EF4-FFF2-40B4-BE49-F238E27FC236}">
                  <a16:creationId xmlns:a16="http://schemas.microsoft.com/office/drawing/2014/main" id="{EC851C88-FC37-AAEB-0F75-2B632BA5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348" y="2745412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2" name="Picture 10" descr="Integration ">
            <a:extLst>
              <a:ext uri="{FF2B5EF4-FFF2-40B4-BE49-F238E27FC236}">
                <a16:creationId xmlns:a16="http://schemas.microsoft.com/office/drawing/2014/main" id="{55CB4288-0569-41C8-FB9D-94CFA02C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713" y="273939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9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FE032-ED21-736E-DAE1-BCC2D4E4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D7C0B6-275B-91C8-1671-AE51F907F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98766A1-3EFD-10C7-120C-56F2B5B9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421D2-5782-09CF-2A0E-10ED351389C0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F78E3-202A-3332-6596-628D025A5210}"/>
              </a:ext>
            </a:extLst>
          </p:cNvPr>
          <p:cNvSpPr txBox="1"/>
          <p:nvPr/>
        </p:nvSpPr>
        <p:spPr>
          <a:xfrm>
            <a:off x="186182" y="44451"/>
            <a:ext cx="996070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5. Data &amp; Technology Foundations - Sample</a:t>
            </a:r>
          </a:p>
        </p:txBody>
      </p:sp>
      <p:sp>
        <p:nvSpPr>
          <p:cNvPr id="23" name="Google Shape;1540;p42">
            <a:extLst>
              <a:ext uri="{FF2B5EF4-FFF2-40B4-BE49-F238E27FC236}">
                <a16:creationId xmlns:a16="http://schemas.microsoft.com/office/drawing/2014/main" id="{70C7B227-DDD9-BFCA-83E4-C537FA9335B9}"/>
              </a:ext>
            </a:extLst>
          </p:cNvPr>
          <p:cNvSpPr/>
          <p:nvPr/>
        </p:nvSpPr>
        <p:spPr>
          <a:xfrm>
            <a:off x="187021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33" name="Google Shape;1542;p42">
            <a:extLst>
              <a:ext uri="{FF2B5EF4-FFF2-40B4-BE49-F238E27FC236}">
                <a16:creationId xmlns:a16="http://schemas.microsoft.com/office/drawing/2014/main" id="{9640A976-3DE3-F15F-86CE-8958F2C3324B}"/>
              </a:ext>
            </a:extLst>
          </p:cNvPr>
          <p:cNvSpPr/>
          <p:nvPr/>
        </p:nvSpPr>
        <p:spPr>
          <a:xfrm>
            <a:off x="846814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352188F-1529-898B-0DD9-5422286B7CB1}"/>
              </a:ext>
            </a:extLst>
          </p:cNvPr>
          <p:cNvSpPr/>
          <p:nvPr/>
        </p:nvSpPr>
        <p:spPr>
          <a:xfrm>
            <a:off x="187021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Sources in Scope</a:t>
            </a:r>
            <a:endParaRPr lang="en-IN" b="1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D507B47-141A-5FF0-51A1-49B0D3148B3F}"/>
              </a:ext>
            </a:extLst>
          </p:cNvPr>
          <p:cNvSpPr/>
          <p:nvPr/>
        </p:nvSpPr>
        <p:spPr>
          <a:xfrm>
            <a:off x="187021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ERP (Finance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CRM (Sales)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HCM (HR)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Service desk logs Documents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External market feeds</a:t>
            </a:r>
          </a:p>
        </p:txBody>
      </p:sp>
      <p:sp>
        <p:nvSpPr>
          <p:cNvPr id="61" name="Google Shape;1540;p42">
            <a:extLst>
              <a:ext uri="{FF2B5EF4-FFF2-40B4-BE49-F238E27FC236}">
                <a16:creationId xmlns:a16="http://schemas.microsoft.com/office/drawing/2014/main" id="{21DD7B15-A8CF-ECB9-9A4D-E241EDB041B4}"/>
              </a:ext>
            </a:extLst>
          </p:cNvPr>
          <p:cNvSpPr/>
          <p:nvPr/>
        </p:nvSpPr>
        <p:spPr>
          <a:xfrm>
            <a:off x="2588017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62" name="Google Shape;1542;p42">
            <a:extLst>
              <a:ext uri="{FF2B5EF4-FFF2-40B4-BE49-F238E27FC236}">
                <a16:creationId xmlns:a16="http://schemas.microsoft.com/office/drawing/2014/main" id="{792F73BE-E31D-0888-05E8-A0826A8FCF8F}"/>
              </a:ext>
            </a:extLst>
          </p:cNvPr>
          <p:cNvSpPr/>
          <p:nvPr/>
        </p:nvSpPr>
        <p:spPr>
          <a:xfrm>
            <a:off x="3247810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F99208-18FB-2644-CD78-630059F51B5F}"/>
              </a:ext>
            </a:extLst>
          </p:cNvPr>
          <p:cNvSpPr/>
          <p:nvPr/>
        </p:nvSpPr>
        <p:spPr>
          <a:xfrm>
            <a:off x="2588017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Policies (ownership, residency, classification)</a:t>
            </a:r>
            <a:endParaRPr lang="en-IN" b="1"/>
          </a:p>
        </p:txBody>
      </p:sp>
      <p:sp>
        <p:nvSpPr>
          <p:cNvPr id="9216" name="Rectangle 9215">
            <a:extLst>
              <a:ext uri="{FF2B5EF4-FFF2-40B4-BE49-F238E27FC236}">
                <a16:creationId xmlns:a16="http://schemas.microsoft.com/office/drawing/2014/main" id="{D893CB89-901C-4F6B-CF4D-9FE054D3AC44}"/>
              </a:ext>
            </a:extLst>
          </p:cNvPr>
          <p:cNvSpPr/>
          <p:nvPr/>
        </p:nvSpPr>
        <p:spPr>
          <a:xfrm>
            <a:off x="2588017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Defined data owners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Residency-compliant storage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PII classification &amp; minimization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Retention aligned to legal</a:t>
            </a:r>
            <a:endParaRPr lang="en-IN" sz="160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219" name="Google Shape;1540;p42">
            <a:extLst>
              <a:ext uri="{FF2B5EF4-FFF2-40B4-BE49-F238E27FC236}">
                <a16:creationId xmlns:a16="http://schemas.microsoft.com/office/drawing/2014/main" id="{D8BF9818-A7CF-7534-AFEE-40DBCE0CE9CE}"/>
              </a:ext>
            </a:extLst>
          </p:cNvPr>
          <p:cNvSpPr/>
          <p:nvPr/>
        </p:nvSpPr>
        <p:spPr>
          <a:xfrm>
            <a:off x="4989013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1" name="Google Shape;1542;p42">
            <a:extLst>
              <a:ext uri="{FF2B5EF4-FFF2-40B4-BE49-F238E27FC236}">
                <a16:creationId xmlns:a16="http://schemas.microsoft.com/office/drawing/2014/main" id="{BB7A961E-AB21-94F5-4962-C111BB2A54E2}"/>
              </a:ext>
            </a:extLst>
          </p:cNvPr>
          <p:cNvSpPr/>
          <p:nvPr/>
        </p:nvSpPr>
        <p:spPr>
          <a:xfrm>
            <a:off x="5648758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6155BE4C-C6DD-DA4A-0A5E-CBAA78B0A5C8}"/>
              </a:ext>
            </a:extLst>
          </p:cNvPr>
          <p:cNvSpPr/>
          <p:nvPr/>
        </p:nvSpPr>
        <p:spPr>
          <a:xfrm>
            <a:off x="4989013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Approved AI Platforms/Tools</a:t>
            </a:r>
            <a:endParaRPr lang="en-IN" b="1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1D901940-76AF-634E-2CE1-16DC79A3F2CF}"/>
              </a:ext>
            </a:extLst>
          </p:cNvPr>
          <p:cNvSpPr/>
          <p:nvPr/>
        </p:nvSpPr>
        <p:spPr>
          <a:xfrm>
            <a:off x="4989013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Azure AI &amp; Azure OpenAI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Databricks, TensorFlow/</a:t>
            </a:r>
            <a:r>
              <a:rPr lang="en-IN" sz="160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PyTorch</a:t>
            </a:r>
            <a:endParaRPr lang="en-IN" sz="160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Mlflow</a:t>
            </a:r>
            <a:endParaRPr lang="en-IN" sz="160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Kubernetes</a:t>
            </a:r>
          </a:p>
        </p:txBody>
      </p:sp>
      <p:sp>
        <p:nvSpPr>
          <p:cNvPr id="9226" name="Google Shape;1540;p42">
            <a:extLst>
              <a:ext uri="{FF2B5EF4-FFF2-40B4-BE49-F238E27FC236}">
                <a16:creationId xmlns:a16="http://schemas.microsoft.com/office/drawing/2014/main" id="{FD9B9295-7990-A12D-E316-55ED508DDBC8}"/>
              </a:ext>
            </a:extLst>
          </p:cNvPr>
          <p:cNvSpPr/>
          <p:nvPr/>
        </p:nvSpPr>
        <p:spPr>
          <a:xfrm>
            <a:off x="7390009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7" name="Google Shape;1542;p42">
            <a:extLst>
              <a:ext uri="{FF2B5EF4-FFF2-40B4-BE49-F238E27FC236}">
                <a16:creationId xmlns:a16="http://schemas.microsoft.com/office/drawing/2014/main" id="{BBB9B2B4-80FF-8A1C-E88E-B8014C1229A4}"/>
              </a:ext>
            </a:extLst>
          </p:cNvPr>
          <p:cNvSpPr/>
          <p:nvPr/>
        </p:nvSpPr>
        <p:spPr>
          <a:xfrm>
            <a:off x="8049802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A60651D0-0067-4F9F-D895-6A0ABD207D32}"/>
              </a:ext>
            </a:extLst>
          </p:cNvPr>
          <p:cNvSpPr/>
          <p:nvPr/>
        </p:nvSpPr>
        <p:spPr>
          <a:xfrm>
            <a:off x="7390009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Integration Plan with Systems of Record (ERP, CRM, HCM, etc.)</a:t>
            </a:r>
            <a:endParaRPr lang="en-IN" b="1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92C3132-C910-5EAD-809F-66645A9F987C}"/>
              </a:ext>
            </a:extLst>
          </p:cNvPr>
          <p:cNvSpPr/>
          <p:nvPr/>
        </p:nvSpPr>
        <p:spPr>
          <a:xfrm>
            <a:off x="7390009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API-first (REST/</a:t>
            </a:r>
            <a:r>
              <a:rPr lang="en-US" sz="160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GraphQL</a:t>
            </a: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Secure data pipelines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Event-driven integration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Reusable connectors</a:t>
            </a:r>
            <a:endParaRPr lang="en-IN" sz="160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231" name="Google Shape;1540;p42">
            <a:extLst>
              <a:ext uri="{FF2B5EF4-FFF2-40B4-BE49-F238E27FC236}">
                <a16:creationId xmlns:a16="http://schemas.microsoft.com/office/drawing/2014/main" id="{7F3AA666-F419-9603-99A0-AD7F9CA8136B}"/>
              </a:ext>
            </a:extLst>
          </p:cNvPr>
          <p:cNvSpPr/>
          <p:nvPr/>
        </p:nvSpPr>
        <p:spPr>
          <a:xfrm>
            <a:off x="9791005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32" name="Google Shape;1542;p42">
            <a:extLst>
              <a:ext uri="{FF2B5EF4-FFF2-40B4-BE49-F238E27FC236}">
                <a16:creationId xmlns:a16="http://schemas.microsoft.com/office/drawing/2014/main" id="{6992EF78-AC1D-08EE-7FC2-D1FEABC55A46}"/>
              </a:ext>
            </a:extLst>
          </p:cNvPr>
          <p:cNvSpPr/>
          <p:nvPr/>
        </p:nvSpPr>
        <p:spPr>
          <a:xfrm>
            <a:off x="10450798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23AE2E8F-5A5B-2833-AEF4-A8D0BA304FB1}"/>
              </a:ext>
            </a:extLst>
          </p:cNvPr>
          <p:cNvSpPr/>
          <p:nvPr/>
        </p:nvSpPr>
        <p:spPr>
          <a:xfrm>
            <a:off x="9791005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MLOps</a:t>
            </a:r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/ Model Monitoring Framework</a:t>
            </a:r>
            <a:endParaRPr lang="en-IN" b="1"/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06AFD915-1145-BDD1-E11E-D17344505985}"/>
              </a:ext>
            </a:extLst>
          </p:cNvPr>
          <p:cNvSpPr/>
          <p:nvPr/>
        </p:nvSpPr>
        <p:spPr>
          <a:xfrm>
            <a:off x="9791005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registry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CI/CD for ML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Drift &amp; bias monitoring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Versioning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Rollback procedures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Telemetry dashboards</a:t>
            </a:r>
          </a:p>
        </p:txBody>
      </p:sp>
      <p:pic>
        <p:nvPicPr>
          <p:cNvPr id="9237" name="Picture 2" descr="Database ">
            <a:extLst>
              <a:ext uri="{FF2B5EF4-FFF2-40B4-BE49-F238E27FC236}">
                <a16:creationId xmlns:a16="http://schemas.microsoft.com/office/drawing/2014/main" id="{9D3BB33C-E44F-FCFD-B0E6-73E1AD54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7" y="763146"/>
            <a:ext cx="591680" cy="5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" descr="Insurance ">
            <a:extLst>
              <a:ext uri="{FF2B5EF4-FFF2-40B4-BE49-F238E27FC236}">
                <a16:creationId xmlns:a16="http://schemas.microsoft.com/office/drawing/2014/main" id="{B161FEEC-B8DE-586E-0BFB-F4CBD0CF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08" y="788422"/>
            <a:ext cx="651992" cy="6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4" descr="Maps and Flags ">
            <a:extLst>
              <a:ext uri="{FF2B5EF4-FFF2-40B4-BE49-F238E27FC236}">
                <a16:creationId xmlns:a16="http://schemas.microsoft.com/office/drawing/2014/main" id="{4E79EEB6-276F-5918-44EB-8C0F974F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0" y="789040"/>
            <a:ext cx="591680" cy="5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10" descr="Integration ">
            <a:extLst>
              <a:ext uri="{FF2B5EF4-FFF2-40B4-BE49-F238E27FC236}">
                <a16:creationId xmlns:a16="http://schemas.microsoft.com/office/drawing/2014/main" id="{13E26EFB-139C-5497-0DA4-AC3486B2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74" y="779310"/>
            <a:ext cx="611141" cy="6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6" descr="Security camera ">
            <a:extLst>
              <a:ext uri="{FF2B5EF4-FFF2-40B4-BE49-F238E27FC236}">
                <a16:creationId xmlns:a16="http://schemas.microsoft.com/office/drawing/2014/main" id="{C1A76080-FA6E-EE94-B7FF-84A66F43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977" y="763146"/>
            <a:ext cx="618030" cy="6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6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B3ECC-D8EE-A835-5F55-47423DC5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8C2C1-30F8-4A74-76E9-FB2A38B47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5E432E7B-CB18-92AE-7BF8-EBADF845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2A6F0-D926-B89E-536A-EE51FD20FCE5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36D21-D939-9F1B-F88E-55B2D133DA70}"/>
              </a:ext>
            </a:extLst>
          </p:cNvPr>
          <p:cNvSpPr txBox="1"/>
          <p:nvPr/>
        </p:nvSpPr>
        <p:spPr>
          <a:xfrm>
            <a:off x="186182" y="44451"/>
            <a:ext cx="996070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5. Data &amp; Technology Foundations - Template</a:t>
            </a:r>
          </a:p>
        </p:txBody>
      </p:sp>
      <p:sp>
        <p:nvSpPr>
          <p:cNvPr id="23" name="Google Shape;1540;p42">
            <a:extLst>
              <a:ext uri="{FF2B5EF4-FFF2-40B4-BE49-F238E27FC236}">
                <a16:creationId xmlns:a16="http://schemas.microsoft.com/office/drawing/2014/main" id="{83A33517-603F-4E51-F096-33DEB6E496FC}"/>
              </a:ext>
            </a:extLst>
          </p:cNvPr>
          <p:cNvSpPr/>
          <p:nvPr/>
        </p:nvSpPr>
        <p:spPr>
          <a:xfrm>
            <a:off x="187021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33" name="Google Shape;1542;p42">
            <a:extLst>
              <a:ext uri="{FF2B5EF4-FFF2-40B4-BE49-F238E27FC236}">
                <a16:creationId xmlns:a16="http://schemas.microsoft.com/office/drawing/2014/main" id="{50BEC7E7-BD8E-EA48-3D4E-72487137FE26}"/>
              </a:ext>
            </a:extLst>
          </p:cNvPr>
          <p:cNvSpPr/>
          <p:nvPr/>
        </p:nvSpPr>
        <p:spPr>
          <a:xfrm>
            <a:off x="846814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FF3C66F-92DF-5D59-C6BF-A9288B72BE24}"/>
              </a:ext>
            </a:extLst>
          </p:cNvPr>
          <p:cNvSpPr/>
          <p:nvPr/>
        </p:nvSpPr>
        <p:spPr>
          <a:xfrm>
            <a:off x="187021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Sources in Scope</a:t>
            </a:r>
            <a:endParaRPr lang="en-IN" b="1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89653E-5FF9-CB76-2D97-10A1FF2FD19D}"/>
              </a:ext>
            </a:extLst>
          </p:cNvPr>
          <p:cNvSpPr/>
          <p:nvPr/>
        </p:nvSpPr>
        <p:spPr>
          <a:xfrm>
            <a:off x="187021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1" name="Google Shape;1540;p42">
            <a:extLst>
              <a:ext uri="{FF2B5EF4-FFF2-40B4-BE49-F238E27FC236}">
                <a16:creationId xmlns:a16="http://schemas.microsoft.com/office/drawing/2014/main" id="{F2D072B5-98E0-C31C-8EB4-3CCE466E443F}"/>
              </a:ext>
            </a:extLst>
          </p:cNvPr>
          <p:cNvSpPr/>
          <p:nvPr/>
        </p:nvSpPr>
        <p:spPr>
          <a:xfrm>
            <a:off x="2588017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62" name="Google Shape;1542;p42">
            <a:extLst>
              <a:ext uri="{FF2B5EF4-FFF2-40B4-BE49-F238E27FC236}">
                <a16:creationId xmlns:a16="http://schemas.microsoft.com/office/drawing/2014/main" id="{3DF14E76-B2FB-18E5-6652-D97C7AD3430F}"/>
              </a:ext>
            </a:extLst>
          </p:cNvPr>
          <p:cNvSpPr/>
          <p:nvPr/>
        </p:nvSpPr>
        <p:spPr>
          <a:xfrm>
            <a:off x="3247810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36E1891-D5AA-05F7-88CC-0189C56F7501}"/>
              </a:ext>
            </a:extLst>
          </p:cNvPr>
          <p:cNvSpPr/>
          <p:nvPr/>
        </p:nvSpPr>
        <p:spPr>
          <a:xfrm>
            <a:off x="2588017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Policies (ownership, residency, classification)</a:t>
            </a:r>
            <a:endParaRPr lang="en-IN" b="1"/>
          </a:p>
        </p:txBody>
      </p:sp>
      <p:sp>
        <p:nvSpPr>
          <p:cNvPr id="9216" name="Rectangle 9215">
            <a:extLst>
              <a:ext uri="{FF2B5EF4-FFF2-40B4-BE49-F238E27FC236}">
                <a16:creationId xmlns:a16="http://schemas.microsoft.com/office/drawing/2014/main" id="{D3E48E79-A834-5F4E-AAE2-90385FBAB6F3}"/>
              </a:ext>
            </a:extLst>
          </p:cNvPr>
          <p:cNvSpPr/>
          <p:nvPr/>
        </p:nvSpPr>
        <p:spPr>
          <a:xfrm>
            <a:off x="2588017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219" name="Google Shape;1540;p42">
            <a:extLst>
              <a:ext uri="{FF2B5EF4-FFF2-40B4-BE49-F238E27FC236}">
                <a16:creationId xmlns:a16="http://schemas.microsoft.com/office/drawing/2014/main" id="{A69EBF82-D3B9-8AC7-DDC8-BBCC70E225A9}"/>
              </a:ext>
            </a:extLst>
          </p:cNvPr>
          <p:cNvSpPr/>
          <p:nvPr/>
        </p:nvSpPr>
        <p:spPr>
          <a:xfrm>
            <a:off x="4989013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1" name="Google Shape;1542;p42">
            <a:extLst>
              <a:ext uri="{FF2B5EF4-FFF2-40B4-BE49-F238E27FC236}">
                <a16:creationId xmlns:a16="http://schemas.microsoft.com/office/drawing/2014/main" id="{59E3BFDB-554C-5EE3-605A-13DAEFDD00A5}"/>
              </a:ext>
            </a:extLst>
          </p:cNvPr>
          <p:cNvSpPr/>
          <p:nvPr/>
        </p:nvSpPr>
        <p:spPr>
          <a:xfrm>
            <a:off x="5648758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03BF688C-AA64-91F4-2273-F306ED739C84}"/>
              </a:ext>
            </a:extLst>
          </p:cNvPr>
          <p:cNvSpPr/>
          <p:nvPr/>
        </p:nvSpPr>
        <p:spPr>
          <a:xfrm>
            <a:off x="4989013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Approved AI Platforms/Tools</a:t>
            </a:r>
            <a:endParaRPr lang="en-IN" b="1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EEB9EC82-2B0C-7180-E3B9-D8B2857F9376}"/>
              </a:ext>
            </a:extLst>
          </p:cNvPr>
          <p:cNvSpPr/>
          <p:nvPr/>
        </p:nvSpPr>
        <p:spPr>
          <a:xfrm>
            <a:off x="4989013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226" name="Google Shape;1540;p42">
            <a:extLst>
              <a:ext uri="{FF2B5EF4-FFF2-40B4-BE49-F238E27FC236}">
                <a16:creationId xmlns:a16="http://schemas.microsoft.com/office/drawing/2014/main" id="{C4DDB127-8267-2DCF-2A3B-00D4CF5C7942}"/>
              </a:ext>
            </a:extLst>
          </p:cNvPr>
          <p:cNvSpPr/>
          <p:nvPr/>
        </p:nvSpPr>
        <p:spPr>
          <a:xfrm>
            <a:off x="7390009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7" name="Google Shape;1542;p42">
            <a:extLst>
              <a:ext uri="{FF2B5EF4-FFF2-40B4-BE49-F238E27FC236}">
                <a16:creationId xmlns:a16="http://schemas.microsoft.com/office/drawing/2014/main" id="{7345B517-A684-D16F-09BE-8E53C1254306}"/>
              </a:ext>
            </a:extLst>
          </p:cNvPr>
          <p:cNvSpPr/>
          <p:nvPr/>
        </p:nvSpPr>
        <p:spPr>
          <a:xfrm>
            <a:off x="8049802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B517C184-C048-40FA-AF25-0A43C2F851F3}"/>
              </a:ext>
            </a:extLst>
          </p:cNvPr>
          <p:cNvSpPr/>
          <p:nvPr/>
        </p:nvSpPr>
        <p:spPr>
          <a:xfrm>
            <a:off x="7390009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Integration Plan with Systems of Record (ERP, CRM, HCM, etc.)</a:t>
            </a:r>
            <a:endParaRPr lang="en-IN" b="1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B4D98166-E69E-0767-0F02-C5E929AE986C}"/>
              </a:ext>
            </a:extLst>
          </p:cNvPr>
          <p:cNvSpPr/>
          <p:nvPr/>
        </p:nvSpPr>
        <p:spPr>
          <a:xfrm>
            <a:off x="7390009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231" name="Google Shape;1540;p42">
            <a:extLst>
              <a:ext uri="{FF2B5EF4-FFF2-40B4-BE49-F238E27FC236}">
                <a16:creationId xmlns:a16="http://schemas.microsoft.com/office/drawing/2014/main" id="{228EA411-5AD3-D9EE-44F8-D6ABCDBAAF6D}"/>
              </a:ext>
            </a:extLst>
          </p:cNvPr>
          <p:cNvSpPr/>
          <p:nvPr/>
        </p:nvSpPr>
        <p:spPr>
          <a:xfrm>
            <a:off x="9791005" y="1128950"/>
            <a:ext cx="2213975" cy="5271850"/>
          </a:xfrm>
          <a:prstGeom prst="rect">
            <a:avLst/>
          </a:prstGeom>
          <a:solidFill>
            <a:srgbClr val="493996"/>
          </a:solidFill>
          <a:ln w="1905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32" name="Google Shape;1542;p42">
            <a:extLst>
              <a:ext uri="{FF2B5EF4-FFF2-40B4-BE49-F238E27FC236}">
                <a16:creationId xmlns:a16="http://schemas.microsoft.com/office/drawing/2014/main" id="{6C4D7045-3C30-9095-F82D-3917F246CDEA}"/>
              </a:ext>
            </a:extLst>
          </p:cNvPr>
          <p:cNvSpPr/>
          <p:nvPr/>
        </p:nvSpPr>
        <p:spPr>
          <a:xfrm>
            <a:off x="10450798" y="629909"/>
            <a:ext cx="894484" cy="909943"/>
          </a:xfrm>
          <a:prstGeom prst="ellipse">
            <a:avLst/>
          </a:prstGeom>
          <a:solidFill>
            <a:sysClr val="window" lastClr="FFFFFF"/>
          </a:solidFill>
          <a:ln w="76200" cap="flat" cmpd="sng">
            <a:solidFill>
              <a:srgbClr val="4939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Arial"/>
            </a:endParaRPr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3242FDD9-7AD4-3ADF-397A-D3BF7475C1D5}"/>
              </a:ext>
            </a:extLst>
          </p:cNvPr>
          <p:cNvSpPr/>
          <p:nvPr/>
        </p:nvSpPr>
        <p:spPr>
          <a:xfrm>
            <a:off x="9791005" y="1571618"/>
            <a:ext cx="2213975" cy="1209681"/>
          </a:xfrm>
          <a:prstGeom prst="rect">
            <a:avLst/>
          </a:prstGeom>
          <a:solidFill>
            <a:srgbClr val="ECEBF5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MLOps</a:t>
            </a:r>
            <a:r>
              <a:rPr lang="en-US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/ Model Monitoring Framework</a:t>
            </a:r>
            <a:endParaRPr lang="en-IN" b="1"/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3F7DD550-676C-73AE-6336-052F22684065}"/>
              </a:ext>
            </a:extLst>
          </p:cNvPr>
          <p:cNvSpPr/>
          <p:nvPr/>
        </p:nvSpPr>
        <p:spPr>
          <a:xfrm>
            <a:off x="9791005" y="2781300"/>
            <a:ext cx="2213975" cy="3446791"/>
          </a:xfrm>
          <a:prstGeom prst="rect">
            <a:avLst/>
          </a:prstGeom>
          <a:solidFill>
            <a:schemeClr val="bg1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237" name="Picture 2" descr="Database ">
            <a:extLst>
              <a:ext uri="{FF2B5EF4-FFF2-40B4-BE49-F238E27FC236}">
                <a16:creationId xmlns:a16="http://schemas.microsoft.com/office/drawing/2014/main" id="{997E3250-CFF4-F49D-E4CD-0EB2926A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7" y="763146"/>
            <a:ext cx="591680" cy="5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" descr="Insurance ">
            <a:extLst>
              <a:ext uri="{FF2B5EF4-FFF2-40B4-BE49-F238E27FC236}">
                <a16:creationId xmlns:a16="http://schemas.microsoft.com/office/drawing/2014/main" id="{F605E156-0C12-4579-A991-01FB9CFF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08" y="788422"/>
            <a:ext cx="651992" cy="6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4" descr="Maps and Flags ">
            <a:extLst>
              <a:ext uri="{FF2B5EF4-FFF2-40B4-BE49-F238E27FC236}">
                <a16:creationId xmlns:a16="http://schemas.microsoft.com/office/drawing/2014/main" id="{B8D86AC2-3B5C-6833-7790-3F7A17F0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0" y="789040"/>
            <a:ext cx="591680" cy="5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10" descr="Integration ">
            <a:extLst>
              <a:ext uri="{FF2B5EF4-FFF2-40B4-BE49-F238E27FC236}">
                <a16:creationId xmlns:a16="http://schemas.microsoft.com/office/drawing/2014/main" id="{21380BD1-9732-61EA-0BCF-481343D4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74" y="779310"/>
            <a:ext cx="611141" cy="6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6" descr="Security camera ">
            <a:extLst>
              <a:ext uri="{FF2B5EF4-FFF2-40B4-BE49-F238E27FC236}">
                <a16:creationId xmlns:a16="http://schemas.microsoft.com/office/drawing/2014/main" id="{12B1619E-5DA6-4989-1F8E-B924746F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977" y="763146"/>
            <a:ext cx="618030" cy="6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4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5F603-163F-7A52-E65B-39D5AAA1A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6418B1-2E4D-AC46-961F-E2B4853B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B95038B0-49D3-67AE-6B40-E634798A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C4865-81E4-CA50-6502-5BAEC1B4B85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985E8-247E-AA60-D1A0-A5B71A659052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6. Use Case Portfolio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32DF3-3556-7F43-42B2-2EB57E368A74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7C832-EA37-78B3-9E74-834E2B24E585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Prioritize and stage use cases.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FB22FF-8AD7-A863-44A1-C6871DD755DD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69A0DD-344C-7421-2692-DC4695F538F6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552F70C2-BEEF-77DB-283A-4D399F13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37B57A-C3E4-FBE8-F6E4-45C4324185B9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4464ED-493F-0BF4-3CBC-C856C4E0AE8C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183C79-8E5B-FA69-CB40-2F0244DA488C}"/>
              </a:ext>
            </a:extLst>
          </p:cNvPr>
          <p:cNvSpPr txBox="1"/>
          <p:nvPr/>
        </p:nvSpPr>
        <p:spPr>
          <a:xfrm>
            <a:off x="0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Categorize: automation, analytics, generative AI, agentic AI.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F1526-5FEF-FFDE-B16B-2BD14153CCE1}"/>
              </a:ext>
            </a:extLst>
          </p:cNvPr>
          <p:cNvSpPr txBox="1"/>
          <p:nvPr/>
        </p:nvSpPr>
        <p:spPr>
          <a:xfrm>
            <a:off x="4062476" y="3429000"/>
            <a:ext cx="4062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Stage: Pilot | Emerging | Scaled.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9D463-35EC-8724-5F1A-FACC59015359}"/>
              </a:ext>
            </a:extLst>
          </p:cNvPr>
          <p:cNvSpPr txBox="1"/>
          <p:nvPr/>
        </p:nvSpPr>
        <p:spPr>
          <a:xfrm>
            <a:off x="8129524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business value for each (cost, revenue, compliance, experience).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42" name="Picture 2" descr="Categorization ">
            <a:extLst>
              <a:ext uri="{FF2B5EF4-FFF2-40B4-BE49-F238E27FC236}">
                <a16:creationId xmlns:a16="http://schemas.microsoft.com/office/drawing/2014/main" id="{1A284A84-14D2-C463-7BEA-FB2DCC8C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8" y="271664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imeline ">
            <a:extLst>
              <a:ext uri="{FF2B5EF4-FFF2-40B4-BE49-F238E27FC236}">
                <a16:creationId xmlns:a16="http://schemas.microsoft.com/office/drawing/2014/main" id="{FB9612EA-E54E-1D87-C9C7-DA20F130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31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iamond ">
            <a:extLst>
              <a:ext uri="{FF2B5EF4-FFF2-40B4-BE49-F238E27FC236}">
                <a16:creationId xmlns:a16="http://schemas.microsoft.com/office/drawing/2014/main" id="{4CA7F70B-B8AE-A2DD-0E88-AF2AF33C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627" y="271664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9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ADC94-CD58-B405-7916-6CBB87AF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2CCD75-CB5B-C72C-634F-C51788925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4A65A66-7FCA-00E2-06AD-2D50ECEC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5CE65-A6DE-3EF6-7887-79451F11374D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E8E81-1EF6-4C1B-7DEC-8AFC1B0A32D0}"/>
              </a:ext>
            </a:extLst>
          </p:cNvPr>
          <p:cNvSpPr txBox="1"/>
          <p:nvPr/>
        </p:nvSpPr>
        <p:spPr>
          <a:xfrm>
            <a:off x="186182" y="44451"/>
            <a:ext cx="106784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6. Use Case Portfolio -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6920B-5195-FC71-5D23-AF96D564069C}"/>
              </a:ext>
            </a:extLst>
          </p:cNvPr>
          <p:cNvSpPr txBox="1"/>
          <p:nvPr/>
        </p:nvSpPr>
        <p:spPr>
          <a:xfrm>
            <a:off x="1174950" y="751293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Council Members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6F1390-F8A7-FB28-B270-F35EC14B7670}"/>
              </a:ext>
            </a:extLst>
          </p:cNvPr>
          <p:cNvSpPr/>
          <p:nvPr/>
        </p:nvSpPr>
        <p:spPr>
          <a:xfrm>
            <a:off x="491596" y="587899"/>
            <a:ext cx="11208809" cy="2383901"/>
          </a:xfrm>
          <a:prstGeom prst="roundRect">
            <a:avLst>
              <a:gd name="adj" fmla="val 4012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248686-835E-E06F-048D-8812F539173D}"/>
              </a:ext>
            </a:extLst>
          </p:cNvPr>
          <p:cNvSpPr/>
          <p:nvPr/>
        </p:nvSpPr>
        <p:spPr>
          <a:xfrm>
            <a:off x="679980" y="722321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42CC2F-659E-05C1-7B83-8C0B5F2900A0}"/>
              </a:ext>
            </a:extLst>
          </p:cNvPr>
          <p:cNvSpPr txBox="1"/>
          <p:nvPr/>
        </p:nvSpPr>
        <p:spPr>
          <a:xfrm>
            <a:off x="1327350" y="748095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 3 Automation Use Cases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AA7CF8-8903-36C5-CDE1-6AF0239D84F2}"/>
              </a:ext>
            </a:extLst>
          </p:cNvPr>
          <p:cNvSpPr/>
          <p:nvPr/>
        </p:nvSpPr>
        <p:spPr>
          <a:xfrm>
            <a:off x="1325246" y="1277621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Invoice Processing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B42EEFB-9A74-CCF8-6ABD-4B254F904934}"/>
              </a:ext>
            </a:extLst>
          </p:cNvPr>
          <p:cNvSpPr/>
          <p:nvPr/>
        </p:nvSpPr>
        <p:spPr>
          <a:xfrm>
            <a:off x="655379" y="1277622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15F0E0-855E-68AE-9D24-D3DDBE68B5F1}"/>
              </a:ext>
            </a:extLst>
          </p:cNvPr>
          <p:cNvSpPr/>
          <p:nvPr/>
        </p:nvSpPr>
        <p:spPr>
          <a:xfrm>
            <a:off x="5041723" y="1277621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30% AP cost reduction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3EA736A-8BA8-4CC5-303D-A204042F9038}"/>
              </a:ext>
            </a:extLst>
          </p:cNvPr>
          <p:cNvSpPr/>
          <p:nvPr/>
        </p:nvSpPr>
        <p:spPr>
          <a:xfrm>
            <a:off x="8408245" y="1277621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Scaled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B9A3F-BEEF-2F01-54CA-9A0C5264C28B}"/>
              </a:ext>
            </a:extLst>
          </p:cNvPr>
          <p:cNvSpPr txBox="1"/>
          <p:nvPr/>
        </p:nvSpPr>
        <p:spPr>
          <a:xfrm>
            <a:off x="6222621" y="861335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Value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7F84F5-1931-0D1A-8B5D-0BC7A941655D}"/>
              </a:ext>
            </a:extLst>
          </p:cNvPr>
          <p:cNvSpPr txBox="1"/>
          <p:nvPr/>
        </p:nvSpPr>
        <p:spPr>
          <a:xfrm>
            <a:off x="9589143" y="861335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Stage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B16AFD-9601-B4AD-8EA7-68B87FD61877}"/>
              </a:ext>
            </a:extLst>
          </p:cNvPr>
          <p:cNvCxnSpPr>
            <a:cxnSpLocks/>
          </p:cNvCxnSpPr>
          <p:nvPr/>
        </p:nvCxnSpPr>
        <p:spPr>
          <a:xfrm>
            <a:off x="4965543" y="1277622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EBFE86-F09D-47DE-418C-6409139047C9}"/>
              </a:ext>
            </a:extLst>
          </p:cNvPr>
          <p:cNvCxnSpPr>
            <a:cxnSpLocks/>
          </p:cNvCxnSpPr>
          <p:nvPr/>
        </p:nvCxnSpPr>
        <p:spPr>
          <a:xfrm>
            <a:off x="8331363" y="1277622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FD30CD7-6B3C-C984-6F85-51287318B016}"/>
              </a:ext>
            </a:extLst>
          </p:cNvPr>
          <p:cNvSpPr/>
          <p:nvPr/>
        </p:nvSpPr>
        <p:spPr>
          <a:xfrm>
            <a:off x="1325246" y="1827638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HR Onboarding Automation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F4CFAB6-04B1-DB62-C084-926B5B154A4F}"/>
              </a:ext>
            </a:extLst>
          </p:cNvPr>
          <p:cNvSpPr/>
          <p:nvPr/>
        </p:nvSpPr>
        <p:spPr>
          <a:xfrm>
            <a:off x="655379" y="1827639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434D754-53E5-2F70-6E96-F7283F90A43E}"/>
              </a:ext>
            </a:extLst>
          </p:cNvPr>
          <p:cNvSpPr/>
          <p:nvPr/>
        </p:nvSpPr>
        <p:spPr>
          <a:xfrm>
            <a:off x="5041723" y="1827638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40% faster onboarding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E699F86-DC08-411C-8C0F-5491164F88BC}"/>
              </a:ext>
            </a:extLst>
          </p:cNvPr>
          <p:cNvSpPr/>
          <p:nvPr/>
        </p:nvSpPr>
        <p:spPr>
          <a:xfrm>
            <a:off x="8408245" y="1827638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Pilot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51806FC-1D38-5D80-0EE7-2D2598546F4F}"/>
              </a:ext>
            </a:extLst>
          </p:cNvPr>
          <p:cNvCxnSpPr>
            <a:cxnSpLocks/>
          </p:cNvCxnSpPr>
          <p:nvPr/>
        </p:nvCxnSpPr>
        <p:spPr>
          <a:xfrm>
            <a:off x="4965543" y="1827639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3865B0-38C4-6546-524C-87C08960B2BA}"/>
              </a:ext>
            </a:extLst>
          </p:cNvPr>
          <p:cNvCxnSpPr>
            <a:cxnSpLocks/>
          </p:cNvCxnSpPr>
          <p:nvPr/>
        </p:nvCxnSpPr>
        <p:spPr>
          <a:xfrm>
            <a:off x="8331363" y="1827639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D61FA04-A036-854C-F85A-B46A3483E2A9}"/>
              </a:ext>
            </a:extLst>
          </p:cNvPr>
          <p:cNvSpPr/>
          <p:nvPr/>
        </p:nvSpPr>
        <p:spPr>
          <a:xfrm>
            <a:off x="1325246" y="2377655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Ticket Triage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87956BC-C00E-B942-E8B5-F5CA149A52B8}"/>
              </a:ext>
            </a:extLst>
          </p:cNvPr>
          <p:cNvSpPr/>
          <p:nvPr/>
        </p:nvSpPr>
        <p:spPr>
          <a:xfrm>
            <a:off x="655379" y="2377656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24678EA-C7A0-A65D-6EE2-1551E5F9DCAE}"/>
              </a:ext>
            </a:extLst>
          </p:cNvPr>
          <p:cNvSpPr/>
          <p:nvPr/>
        </p:nvSpPr>
        <p:spPr>
          <a:xfrm>
            <a:off x="5041723" y="237765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25% faster resolution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23DDC5E-BCBE-A157-512F-13041C651EBF}"/>
              </a:ext>
            </a:extLst>
          </p:cNvPr>
          <p:cNvSpPr/>
          <p:nvPr/>
        </p:nvSpPr>
        <p:spPr>
          <a:xfrm>
            <a:off x="8408245" y="237765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Emerging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528D95-C03F-6957-896A-9E04DBC4FA35}"/>
              </a:ext>
            </a:extLst>
          </p:cNvPr>
          <p:cNvCxnSpPr>
            <a:cxnSpLocks/>
          </p:cNvCxnSpPr>
          <p:nvPr/>
        </p:nvCxnSpPr>
        <p:spPr>
          <a:xfrm>
            <a:off x="4965543" y="237765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3452152-1D58-2F45-E14C-176E38B26EB7}"/>
              </a:ext>
            </a:extLst>
          </p:cNvPr>
          <p:cNvCxnSpPr>
            <a:cxnSpLocks/>
          </p:cNvCxnSpPr>
          <p:nvPr/>
        </p:nvCxnSpPr>
        <p:spPr>
          <a:xfrm>
            <a:off x="8331363" y="237765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F2072C1B-8B1D-EA20-25F6-1C4F7D7E894B}"/>
              </a:ext>
            </a:extLst>
          </p:cNvPr>
          <p:cNvSpPr txBox="1"/>
          <p:nvPr/>
        </p:nvSpPr>
        <p:spPr>
          <a:xfrm>
            <a:off x="1174950" y="3230497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Council Members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6716C991-E48F-9620-61B9-A2D0E968F749}"/>
              </a:ext>
            </a:extLst>
          </p:cNvPr>
          <p:cNvSpPr/>
          <p:nvPr/>
        </p:nvSpPr>
        <p:spPr>
          <a:xfrm>
            <a:off x="491596" y="3067103"/>
            <a:ext cx="11208809" cy="2383901"/>
          </a:xfrm>
          <a:prstGeom prst="roundRect">
            <a:avLst>
              <a:gd name="adj" fmla="val 4012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D070C97-36E4-CAA0-1DAB-1BB5B37D9859}"/>
              </a:ext>
            </a:extLst>
          </p:cNvPr>
          <p:cNvSpPr/>
          <p:nvPr/>
        </p:nvSpPr>
        <p:spPr>
          <a:xfrm>
            <a:off x="679980" y="3201525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B578E5F-5EF0-760C-A869-081086C2FB2F}"/>
              </a:ext>
            </a:extLst>
          </p:cNvPr>
          <p:cNvSpPr txBox="1"/>
          <p:nvPr/>
        </p:nvSpPr>
        <p:spPr>
          <a:xfrm>
            <a:off x="1327350" y="3227299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 3 Generative/Agentic AI Use Cases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68B0D0DA-7E8B-B7DA-B219-81A487952BD8}"/>
              </a:ext>
            </a:extLst>
          </p:cNvPr>
          <p:cNvSpPr/>
          <p:nvPr/>
        </p:nvSpPr>
        <p:spPr>
          <a:xfrm>
            <a:off x="1325246" y="3756825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Marketing Content CoPilot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0AEC9705-9B81-3B6D-BA28-CFD5F78909E1}"/>
              </a:ext>
            </a:extLst>
          </p:cNvPr>
          <p:cNvSpPr/>
          <p:nvPr/>
        </p:nvSpPr>
        <p:spPr>
          <a:xfrm>
            <a:off x="655379" y="3756826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5B29B2CF-9FDC-8053-91DA-092C4E911537}"/>
              </a:ext>
            </a:extLst>
          </p:cNvPr>
          <p:cNvSpPr/>
          <p:nvPr/>
        </p:nvSpPr>
        <p:spPr>
          <a:xfrm>
            <a:off x="5041723" y="375682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On-brand copy generation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BBCD57AB-2292-6814-66AB-CB5288132786}"/>
              </a:ext>
            </a:extLst>
          </p:cNvPr>
          <p:cNvSpPr/>
          <p:nvPr/>
        </p:nvSpPr>
        <p:spPr>
          <a:xfrm>
            <a:off x="8408245" y="375682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Pilot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D12371D-7E83-D209-FEEA-B470D6D1F549}"/>
              </a:ext>
            </a:extLst>
          </p:cNvPr>
          <p:cNvCxnSpPr>
            <a:cxnSpLocks/>
          </p:cNvCxnSpPr>
          <p:nvPr/>
        </p:nvCxnSpPr>
        <p:spPr>
          <a:xfrm>
            <a:off x="4965543" y="375682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8D73BE2-2734-F41F-F8E5-6473C33990B1}"/>
              </a:ext>
            </a:extLst>
          </p:cNvPr>
          <p:cNvCxnSpPr>
            <a:cxnSpLocks/>
          </p:cNvCxnSpPr>
          <p:nvPr/>
        </p:nvCxnSpPr>
        <p:spPr>
          <a:xfrm>
            <a:off x="8331363" y="375682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0E7A9C6F-BF97-24DF-5B8D-DD3840FD1DA3}"/>
              </a:ext>
            </a:extLst>
          </p:cNvPr>
          <p:cNvSpPr/>
          <p:nvPr/>
        </p:nvSpPr>
        <p:spPr>
          <a:xfrm>
            <a:off x="1325246" y="4306842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Knowledge Assistant for Ops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CB2805E7-4709-D3EF-D5E8-4730A3E2D7E2}"/>
              </a:ext>
            </a:extLst>
          </p:cNvPr>
          <p:cNvSpPr/>
          <p:nvPr/>
        </p:nvSpPr>
        <p:spPr>
          <a:xfrm>
            <a:off x="655379" y="4306843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C56EF9A8-A0C7-FCB4-AFD2-90F666654B50}"/>
              </a:ext>
            </a:extLst>
          </p:cNvPr>
          <p:cNvSpPr/>
          <p:nvPr/>
        </p:nvSpPr>
        <p:spPr>
          <a:xfrm>
            <a:off x="5041723" y="4306842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Enterprise Q&amp;A &amp; summarization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1DDE45E8-B32E-605C-1A7E-705905EA13D4}"/>
              </a:ext>
            </a:extLst>
          </p:cNvPr>
          <p:cNvSpPr/>
          <p:nvPr/>
        </p:nvSpPr>
        <p:spPr>
          <a:xfrm>
            <a:off x="8408245" y="4306842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Emerging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040585E-ADC4-0E56-BBBA-006FCA6A657F}"/>
              </a:ext>
            </a:extLst>
          </p:cNvPr>
          <p:cNvCxnSpPr>
            <a:cxnSpLocks/>
          </p:cNvCxnSpPr>
          <p:nvPr/>
        </p:nvCxnSpPr>
        <p:spPr>
          <a:xfrm>
            <a:off x="4965543" y="4306843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3627E6D-B024-49A7-5FB5-3888C66EF1A5}"/>
              </a:ext>
            </a:extLst>
          </p:cNvPr>
          <p:cNvCxnSpPr>
            <a:cxnSpLocks/>
          </p:cNvCxnSpPr>
          <p:nvPr/>
        </p:nvCxnSpPr>
        <p:spPr>
          <a:xfrm>
            <a:off x="8331363" y="4306843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E4B52DCB-497F-4268-4188-DF413008FBE0}"/>
              </a:ext>
            </a:extLst>
          </p:cNvPr>
          <p:cNvSpPr/>
          <p:nvPr/>
        </p:nvSpPr>
        <p:spPr>
          <a:xfrm>
            <a:off x="1325246" y="4856859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Agentic Procurement Assistant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378F1B4E-80D9-8944-4F95-51461B13204A}"/>
              </a:ext>
            </a:extLst>
          </p:cNvPr>
          <p:cNvSpPr/>
          <p:nvPr/>
        </p:nvSpPr>
        <p:spPr>
          <a:xfrm>
            <a:off x="655379" y="4856860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BB0EE14A-D5D7-0EAE-0176-5ABC3A60213D}"/>
              </a:ext>
            </a:extLst>
          </p:cNvPr>
          <p:cNvSpPr/>
          <p:nvPr/>
        </p:nvSpPr>
        <p:spPr>
          <a:xfrm>
            <a:off x="5041723" y="4856859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RFP drafting &amp; vendor analysis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3173BDB7-ED1C-93E5-009C-058A87F9930F}"/>
              </a:ext>
            </a:extLst>
          </p:cNvPr>
          <p:cNvSpPr/>
          <p:nvPr/>
        </p:nvSpPr>
        <p:spPr>
          <a:xfrm>
            <a:off x="8408245" y="4856859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Pilot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4189AB3-B6E0-1FD8-CA2D-ACE9100E91E0}"/>
              </a:ext>
            </a:extLst>
          </p:cNvPr>
          <p:cNvCxnSpPr>
            <a:cxnSpLocks/>
          </p:cNvCxnSpPr>
          <p:nvPr/>
        </p:nvCxnSpPr>
        <p:spPr>
          <a:xfrm>
            <a:off x="4965543" y="4856860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A6E5844-2B40-67F2-C07D-3BC9BCBC28A0}"/>
              </a:ext>
            </a:extLst>
          </p:cNvPr>
          <p:cNvCxnSpPr>
            <a:cxnSpLocks/>
          </p:cNvCxnSpPr>
          <p:nvPr/>
        </p:nvCxnSpPr>
        <p:spPr>
          <a:xfrm>
            <a:off x="8331363" y="4856860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53B8B095-97D5-15E2-CEA7-3D739093BEE3}"/>
              </a:ext>
            </a:extLst>
          </p:cNvPr>
          <p:cNvSpPr/>
          <p:nvPr/>
        </p:nvSpPr>
        <p:spPr>
          <a:xfrm>
            <a:off x="491596" y="5546307"/>
            <a:ext cx="9983090" cy="1162270"/>
          </a:xfrm>
          <a:prstGeom prst="roundRect">
            <a:avLst>
              <a:gd name="adj" fmla="val 6900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6C6F7EE-51A9-2D67-B91A-9B69E49EE9B0}"/>
              </a:ext>
            </a:extLst>
          </p:cNvPr>
          <p:cNvSpPr txBox="1"/>
          <p:nvPr/>
        </p:nvSpPr>
        <p:spPr>
          <a:xfrm>
            <a:off x="1111979" y="5736782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Innovation Pilots (exploratory)</a:t>
            </a:r>
            <a:endParaRPr lang="en-IN" b="1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2AB7DF19-276E-9945-181D-8B730799008D}"/>
              </a:ext>
            </a:extLst>
          </p:cNvPr>
          <p:cNvSpPr/>
          <p:nvPr/>
        </p:nvSpPr>
        <p:spPr>
          <a:xfrm>
            <a:off x="679979" y="5680728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4F9811C3-F3F2-FD0A-3663-F76CBDA47539}"/>
              </a:ext>
            </a:extLst>
          </p:cNvPr>
          <p:cNvSpPr/>
          <p:nvPr/>
        </p:nvSpPr>
        <p:spPr>
          <a:xfrm>
            <a:off x="647170" y="6162168"/>
            <a:ext cx="9736639" cy="48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ESG disclosure summarizer; multilingual sentiment analytics.</a:t>
            </a:r>
            <a:endParaRPr lang="en-IN" sz="160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266" name="Picture 2" descr="Settings ">
            <a:extLst>
              <a:ext uri="{FF2B5EF4-FFF2-40B4-BE49-F238E27FC236}">
                <a16:creationId xmlns:a16="http://schemas.microsoft.com/office/drawing/2014/main" id="{E0CB9E6D-E015-4448-453B-5F85F265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1" y="748512"/>
            <a:ext cx="379619" cy="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rtificial intelligence ">
            <a:extLst>
              <a:ext uri="{FF2B5EF4-FFF2-40B4-BE49-F238E27FC236}">
                <a16:creationId xmlns:a16="http://schemas.microsoft.com/office/drawing/2014/main" id="{2A7B7F2D-9E6A-6236-E674-15D1ECAB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2" y="3234673"/>
            <a:ext cx="392573" cy="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nnovation ">
            <a:extLst>
              <a:ext uri="{FF2B5EF4-FFF2-40B4-BE49-F238E27FC236}">
                <a16:creationId xmlns:a16="http://schemas.microsoft.com/office/drawing/2014/main" id="{E6863C9E-B3A0-B88D-FB5C-960F1469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3" y="5700442"/>
            <a:ext cx="392573" cy="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0E080-7795-7039-DAF6-5051C8D81FC0}"/>
              </a:ext>
            </a:extLst>
          </p:cNvPr>
          <p:cNvSpPr txBox="1"/>
          <p:nvPr/>
        </p:nvSpPr>
        <p:spPr>
          <a:xfrm>
            <a:off x="6222621" y="3300254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Value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D7E49-7C57-66D4-7982-BA7AF9484452}"/>
              </a:ext>
            </a:extLst>
          </p:cNvPr>
          <p:cNvSpPr txBox="1"/>
          <p:nvPr/>
        </p:nvSpPr>
        <p:spPr>
          <a:xfrm>
            <a:off x="9589143" y="3256500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Stage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6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11B61-6A44-AAC0-77BF-FCC02ECCD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131E92-99FD-6533-6911-8264205A0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47E5653B-E7D5-9F84-5C62-9B1A5385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459D0-A166-ED34-3A5A-17016F49F8F4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66BB5-B12F-554B-5540-16B8CF83A844}"/>
              </a:ext>
            </a:extLst>
          </p:cNvPr>
          <p:cNvSpPr txBox="1"/>
          <p:nvPr/>
        </p:nvSpPr>
        <p:spPr>
          <a:xfrm>
            <a:off x="186182" y="4445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Table of Contents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B74F459-DF43-CAAB-0D60-9C8741F3439C}"/>
              </a:ext>
            </a:extLst>
          </p:cNvPr>
          <p:cNvSpPr/>
          <p:nvPr/>
        </p:nvSpPr>
        <p:spPr>
          <a:xfrm>
            <a:off x="1364506" y="835215"/>
            <a:ext cx="4289197" cy="820132"/>
          </a:xfrm>
          <a:prstGeom prst="roundRect">
            <a:avLst/>
          </a:prstGeom>
          <a:solidFill>
            <a:srgbClr val="493996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Preamble</a:t>
            </a:r>
            <a:endParaRPr lang="en-IN" b="1">
              <a:solidFill>
                <a:srgbClr val="ECEBF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F7EC41-F947-D47D-408F-68531F0AB00C}"/>
              </a:ext>
            </a:extLst>
          </p:cNvPr>
          <p:cNvSpPr/>
          <p:nvPr/>
        </p:nvSpPr>
        <p:spPr>
          <a:xfrm>
            <a:off x="1364506" y="1822390"/>
            <a:ext cx="4289197" cy="820132"/>
          </a:xfrm>
          <a:prstGeom prst="round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93996"/>
                </a:solidFill>
                <a:latin typeface="Microsoft Sans Serif"/>
                <a:ea typeface="Microsoft Sans Serif"/>
                <a:cs typeface="Microsoft Sans Serif"/>
              </a:rPr>
              <a:t>Vision &amp; Principles</a:t>
            </a:r>
            <a:endParaRPr lang="en-IN" b="1">
              <a:solidFill>
                <a:srgbClr val="4939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F67F62C-D80F-720A-B6E4-40465347D1DC}"/>
              </a:ext>
            </a:extLst>
          </p:cNvPr>
          <p:cNvSpPr/>
          <p:nvPr/>
        </p:nvSpPr>
        <p:spPr>
          <a:xfrm>
            <a:off x="1364506" y="2809565"/>
            <a:ext cx="4289197" cy="820132"/>
          </a:xfrm>
          <a:prstGeom prst="roundRect">
            <a:avLst/>
          </a:prstGeom>
          <a:solidFill>
            <a:srgbClr val="493996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Strategic Objectives</a:t>
            </a:r>
            <a:endParaRPr lang="en-IN" b="1">
              <a:solidFill>
                <a:srgbClr val="ECEBF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978AD0-38C7-8630-829F-BBCE450992D3}"/>
              </a:ext>
            </a:extLst>
          </p:cNvPr>
          <p:cNvSpPr/>
          <p:nvPr/>
        </p:nvSpPr>
        <p:spPr>
          <a:xfrm>
            <a:off x="1364506" y="3796740"/>
            <a:ext cx="4289197" cy="820132"/>
          </a:xfrm>
          <a:prstGeom prst="round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93996"/>
                </a:solidFill>
                <a:latin typeface="Microsoft Sans Serif"/>
                <a:ea typeface="Microsoft Sans Serif"/>
                <a:cs typeface="Microsoft Sans Serif"/>
              </a:rPr>
              <a:t>Governance</a:t>
            </a:r>
            <a:endParaRPr lang="en-IN" b="1">
              <a:solidFill>
                <a:srgbClr val="4939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30495A-12C7-B68D-E1B0-4CBE142B70E2}"/>
              </a:ext>
            </a:extLst>
          </p:cNvPr>
          <p:cNvSpPr/>
          <p:nvPr/>
        </p:nvSpPr>
        <p:spPr>
          <a:xfrm>
            <a:off x="1364506" y="4783915"/>
            <a:ext cx="4289197" cy="820132"/>
          </a:xfrm>
          <a:prstGeom prst="roundRect">
            <a:avLst/>
          </a:prstGeom>
          <a:solidFill>
            <a:srgbClr val="493996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Data &amp; Technology</a:t>
            </a:r>
          </a:p>
          <a:p>
            <a:pPr algn="ctr"/>
            <a:r>
              <a:rPr lang="en-US" b="1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Foundations</a:t>
            </a:r>
            <a:endParaRPr lang="en-IN" b="1">
              <a:solidFill>
                <a:srgbClr val="ECEBF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B9A503-B325-1D55-BC2C-131C0744D78B}"/>
              </a:ext>
            </a:extLst>
          </p:cNvPr>
          <p:cNvSpPr/>
          <p:nvPr/>
        </p:nvSpPr>
        <p:spPr>
          <a:xfrm>
            <a:off x="1364506" y="5771090"/>
            <a:ext cx="4289197" cy="820132"/>
          </a:xfrm>
          <a:prstGeom prst="round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93996"/>
                </a:solidFill>
                <a:latin typeface="Microsoft Sans Serif"/>
                <a:ea typeface="Microsoft Sans Serif"/>
                <a:cs typeface="Microsoft Sans Serif"/>
              </a:rPr>
              <a:t>Use Case Portfolio</a:t>
            </a:r>
            <a:endParaRPr lang="en-IN" b="1">
              <a:solidFill>
                <a:srgbClr val="4939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7AC6F57-F405-0197-009A-41D82E6FCF46}"/>
              </a:ext>
            </a:extLst>
          </p:cNvPr>
          <p:cNvSpPr/>
          <p:nvPr/>
        </p:nvSpPr>
        <p:spPr>
          <a:xfrm>
            <a:off x="6538297" y="1328803"/>
            <a:ext cx="4289197" cy="820132"/>
          </a:xfrm>
          <a:prstGeom prst="roundRect">
            <a:avLst/>
          </a:prstGeom>
          <a:solidFill>
            <a:srgbClr val="493996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Talent &amp; Capability</a:t>
            </a:r>
            <a:endParaRPr lang="en-IN" b="1">
              <a:solidFill>
                <a:srgbClr val="ECEBF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29A45F2-BB94-556A-0544-60C1E4A525E3}"/>
              </a:ext>
            </a:extLst>
          </p:cNvPr>
          <p:cNvSpPr/>
          <p:nvPr/>
        </p:nvSpPr>
        <p:spPr>
          <a:xfrm>
            <a:off x="6538297" y="2315977"/>
            <a:ext cx="4289197" cy="820132"/>
          </a:xfrm>
          <a:prstGeom prst="round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493996"/>
                </a:solidFill>
                <a:latin typeface="Microsoft Sans Serif"/>
                <a:ea typeface="Microsoft Sans Serif"/>
                <a:cs typeface="Microsoft Sans Serif"/>
              </a:rPr>
              <a:t>Risk, Ethics </a:t>
            </a:r>
          </a:p>
          <a:p>
            <a:pPr algn="ctr"/>
            <a:r>
              <a:rPr lang="en-US">
                <a:solidFill>
                  <a:srgbClr val="493996"/>
                </a:solidFill>
                <a:latin typeface="Microsoft Sans Serif"/>
                <a:ea typeface="Microsoft Sans Serif"/>
                <a:cs typeface="Microsoft Sans Serif"/>
              </a:rPr>
              <a:t>&amp; Compliance</a:t>
            </a:r>
            <a:endParaRPr lang="en-IN" b="1">
              <a:solidFill>
                <a:srgbClr val="4939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72EE62F-FD48-E881-0A38-E7C2529A2FE3}"/>
              </a:ext>
            </a:extLst>
          </p:cNvPr>
          <p:cNvSpPr/>
          <p:nvPr/>
        </p:nvSpPr>
        <p:spPr>
          <a:xfrm>
            <a:off x="6538297" y="3303152"/>
            <a:ext cx="4289197" cy="820132"/>
          </a:xfrm>
          <a:prstGeom prst="roundRect">
            <a:avLst/>
          </a:prstGeom>
          <a:solidFill>
            <a:srgbClr val="493996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Partnerships &amp; </a:t>
            </a:r>
          </a:p>
          <a:p>
            <a:pPr algn="ctr"/>
            <a:r>
              <a:rPr lang="en-US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Ecosystem</a:t>
            </a:r>
            <a:endParaRPr lang="en-IN" b="1">
              <a:solidFill>
                <a:srgbClr val="ECEBF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3FC8E80-3D0B-6E58-3677-6459B2845A71}"/>
              </a:ext>
            </a:extLst>
          </p:cNvPr>
          <p:cNvSpPr/>
          <p:nvPr/>
        </p:nvSpPr>
        <p:spPr>
          <a:xfrm>
            <a:off x="6538297" y="4290327"/>
            <a:ext cx="4289197" cy="820132"/>
          </a:xfrm>
          <a:prstGeom prst="round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Value Realization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915B7E5-BF3D-0D26-EAC1-819BC987640E}"/>
              </a:ext>
            </a:extLst>
          </p:cNvPr>
          <p:cNvSpPr/>
          <p:nvPr/>
        </p:nvSpPr>
        <p:spPr>
          <a:xfrm>
            <a:off x="6538297" y="5277503"/>
            <a:ext cx="4289197" cy="820132"/>
          </a:xfrm>
          <a:prstGeom prst="roundRect">
            <a:avLst/>
          </a:prstGeom>
          <a:solidFill>
            <a:srgbClr val="493996"/>
          </a:solidFill>
          <a:ln>
            <a:solidFill>
              <a:srgbClr val="4939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CEBF5"/>
                </a:solidFill>
                <a:latin typeface="Microsoft Sans Serif"/>
                <a:ea typeface="Microsoft Sans Serif"/>
                <a:cs typeface="Microsoft Sans Serif"/>
              </a:rPr>
              <a:t>Review &amp; Evolution</a:t>
            </a:r>
            <a:endParaRPr lang="en-IN" b="1">
              <a:solidFill>
                <a:srgbClr val="ECEBF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978D5E-3B7D-A72D-7190-2DE1E6C1D1D6}"/>
              </a:ext>
            </a:extLst>
          </p:cNvPr>
          <p:cNvSpPr/>
          <p:nvPr/>
        </p:nvSpPr>
        <p:spPr>
          <a:xfrm>
            <a:off x="1562100" y="921281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64E890-62C0-DC2B-D819-470444C9DBB5}"/>
              </a:ext>
            </a:extLst>
          </p:cNvPr>
          <p:cNvSpPr/>
          <p:nvPr/>
        </p:nvSpPr>
        <p:spPr>
          <a:xfrm>
            <a:off x="1562100" y="1894787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D36C06-22A1-ACED-9060-D0ED161A8DB2}"/>
              </a:ext>
            </a:extLst>
          </p:cNvPr>
          <p:cNvSpPr/>
          <p:nvPr/>
        </p:nvSpPr>
        <p:spPr>
          <a:xfrm>
            <a:off x="1562100" y="2895631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32E660-B1BD-3716-9FA9-AE456E739C36}"/>
              </a:ext>
            </a:extLst>
          </p:cNvPr>
          <p:cNvSpPr/>
          <p:nvPr/>
        </p:nvSpPr>
        <p:spPr>
          <a:xfrm>
            <a:off x="1562100" y="3882806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C1DCF2B-1520-37A4-B9CC-040DBEB52846}"/>
              </a:ext>
            </a:extLst>
          </p:cNvPr>
          <p:cNvSpPr/>
          <p:nvPr/>
        </p:nvSpPr>
        <p:spPr>
          <a:xfrm>
            <a:off x="1562100" y="4869981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AFFC2-769A-D620-C623-4396F748E51C}"/>
              </a:ext>
            </a:extLst>
          </p:cNvPr>
          <p:cNvSpPr/>
          <p:nvPr/>
        </p:nvSpPr>
        <p:spPr>
          <a:xfrm>
            <a:off x="1562100" y="5857156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82A3DC-71DF-3B16-C8CD-E7290370D3D5}"/>
              </a:ext>
            </a:extLst>
          </p:cNvPr>
          <p:cNvSpPr/>
          <p:nvPr/>
        </p:nvSpPr>
        <p:spPr>
          <a:xfrm>
            <a:off x="6692685" y="1414869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5FEDE02-B2EC-6392-E05E-1F37233B8BE8}"/>
              </a:ext>
            </a:extLst>
          </p:cNvPr>
          <p:cNvSpPr/>
          <p:nvPr/>
        </p:nvSpPr>
        <p:spPr>
          <a:xfrm>
            <a:off x="6692685" y="2402043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A7433E-3720-55E7-B796-04098EBE112E}"/>
              </a:ext>
            </a:extLst>
          </p:cNvPr>
          <p:cNvSpPr/>
          <p:nvPr/>
        </p:nvSpPr>
        <p:spPr>
          <a:xfrm>
            <a:off x="6692685" y="3389218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CE5EAC-060A-AD4C-3D53-246A3F5BF1F9}"/>
              </a:ext>
            </a:extLst>
          </p:cNvPr>
          <p:cNvSpPr/>
          <p:nvPr/>
        </p:nvSpPr>
        <p:spPr>
          <a:xfrm>
            <a:off x="6692685" y="4376393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FF4332-2A73-B6D5-0187-99D8F8E158E2}"/>
              </a:ext>
            </a:extLst>
          </p:cNvPr>
          <p:cNvSpPr/>
          <p:nvPr/>
        </p:nvSpPr>
        <p:spPr>
          <a:xfrm>
            <a:off x="6692685" y="5363569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9006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14EED-C8A2-8607-7507-27F92456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988ED5-D097-4B3C-5A71-3D0E2177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86E39803-EA32-BA76-5AA9-6FC71CE8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308A0C-0985-DCDE-B58D-895DF18EC6F5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7C089-7171-F5AD-D6E0-8C491AEAA656}"/>
              </a:ext>
            </a:extLst>
          </p:cNvPr>
          <p:cNvSpPr txBox="1"/>
          <p:nvPr/>
        </p:nvSpPr>
        <p:spPr>
          <a:xfrm>
            <a:off x="186182" y="44451"/>
            <a:ext cx="106784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6. Use Case Portfolio - Template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32B06-ABBB-1010-D2F1-80B919B2C3C7}"/>
              </a:ext>
            </a:extLst>
          </p:cNvPr>
          <p:cNvSpPr txBox="1"/>
          <p:nvPr/>
        </p:nvSpPr>
        <p:spPr>
          <a:xfrm>
            <a:off x="1174950" y="751293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Council Members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99FA38-23A7-BF5B-5DA6-E9C1432C4547}"/>
              </a:ext>
            </a:extLst>
          </p:cNvPr>
          <p:cNvSpPr/>
          <p:nvPr/>
        </p:nvSpPr>
        <p:spPr>
          <a:xfrm>
            <a:off x="491596" y="587899"/>
            <a:ext cx="11208809" cy="2383901"/>
          </a:xfrm>
          <a:prstGeom prst="roundRect">
            <a:avLst>
              <a:gd name="adj" fmla="val 4012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D118AE-CB0D-9393-7480-115FE3D4A53E}"/>
              </a:ext>
            </a:extLst>
          </p:cNvPr>
          <p:cNvSpPr/>
          <p:nvPr/>
        </p:nvSpPr>
        <p:spPr>
          <a:xfrm>
            <a:off x="679980" y="722321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3B3F17-A61E-5409-179A-F71591E8585E}"/>
              </a:ext>
            </a:extLst>
          </p:cNvPr>
          <p:cNvSpPr txBox="1"/>
          <p:nvPr/>
        </p:nvSpPr>
        <p:spPr>
          <a:xfrm>
            <a:off x="1327350" y="748095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 3 Automation Use Cases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11DE14-EDEB-50DF-0CA2-8A24ADAA6B54}"/>
              </a:ext>
            </a:extLst>
          </p:cNvPr>
          <p:cNvSpPr/>
          <p:nvPr/>
        </p:nvSpPr>
        <p:spPr>
          <a:xfrm>
            <a:off x="1325246" y="1277621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28A59D-58C4-82E8-0E72-73E4A739E2E8}"/>
              </a:ext>
            </a:extLst>
          </p:cNvPr>
          <p:cNvSpPr/>
          <p:nvPr/>
        </p:nvSpPr>
        <p:spPr>
          <a:xfrm>
            <a:off x="655379" y="1277622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2C45DE-F349-3E0B-215F-6C73C0FBE525}"/>
              </a:ext>
            </a:extLst>
          </p:cNvPr>
          <p:cNvSpPr/>
          <p:nvPr/>
        </p:nvSpPr>
        <p:spPr>
          <a:xfrm>
            <a:off x="5041723" y="1277621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298C72-BA0D-65D7-507A-869DDB59EA8A}"/>
              </a:ext>
            </a:extLst>
          </p:cNvPr>
          <p:cNvSpPr/>
          <p:nvPr/>
        </p:nvSpPr>
        <p:spPr>
          <a:xfrm>
            <a:off x="8408245" y="1277621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A2AE7B-EFB5-5D5B-0EFF-8C0AF8C94F54}"/>
              </a:ext>
            </a:extLst>
          </p:cNvPr>
          <p:cNvSpPr txBox="1"/>
          <p:nvPr/>
        </p:nvSpPr>
        <p:spPr>
          <a:xfrm>
            <a:off x="6222621" y="861335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Value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FDF0D7-9D1F-290A-C985-64BC11BD6F88}"/>
              </a:ext>
            </a:extLst>
          </p:cNvPr>
          <p:cNvSpPr txBox="1"/>
          <p:nvPr/>
        </p:nvSpPr>
        <p:spPr>
          <a:xfrm>
            <a:off x="9589143" y="861335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Stage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072D03-BFBE-8994-3BFC-225B6705FC0B}"/>
              </a:ext>
            </a:extLst>
          </p:cNvPr>
          <p:cNvCxnSpPr>
            <a:cxnSpLocks/>
          </p:cNvCxnSpPr>
          <p:nvPr/>
        </p:nvCxnSpPr>
        <p:spPr>
          <a:xfrm>
            <a:off x="4965543" y="1277622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650B3F-C51D-C6E1-4E66-4642FE4D7015}"/>
              </a:ext>
            </a:extLst>
          </p:cNvPr>
          <p:cNvCxnSpPr>
            <a:cxnSpLocks/>
          </p:cNvCxnSpPr>
          <p:nvPr/>
        </p:nvCxnSpPr>
        <p:spPr>
          <a:xfrm>
            <a:off x="8331363" y="1277622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A4FD365-FB45-2D77-9407-77A289D53BE2}"/>
              </a:ext>
            </a:extLst>
          </p:cNvPr>
          <p:cNvSpPr/>
          <p:nvPr/>
        </p:nvSpPr>
        <p:spPr>
          <a:xfrm>
            <a:off x="1325246" y="1827638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D041088-F818-B6B3-838A-802C908EF9ED}"/>
              </a:ext>
            </a:extLst>
          </p:cNvPr>
          <p:cNvSpPr/>
          <p:nvPr/>
        </p:nvSpPr>
        <p:spPr>
          <a:xfrm>
            <a:off x="655379" y="1827639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E4D061F-2E4F-A70C-3EEE-6689F210811A}"/>
              </a:ext>
            </a:extLst>
          </p:cNvPr>
          <p:cNvSpPr/>
          <p:nvPr/>
        </p:nvSpPr>
        <p:spPr>
          <a:xfrm>
            <a:off x="5041723" y="1827638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FA88AAF-BC6D-62DB-62A6-5D29E57C26C2}"/>
              </a:ext>
            </a:extLst>
          </p:cNvPr>
          <p:cNvSpPr/>
          <p:nvPr/>
        </p:nvSpPr>
        <p:spPr>
          <a:xfrm>
            <a:off x="8408245" y="1827638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08803F-27DE-7AAD-714B-DFE312F2F45D}"/>
              </a:ext>
            </a:extLst>
          </p:cNvPr>
          <p:cNvCxnSpPr>
            <a:cxnSpLocks/>
          </p:cNvCxnSpPr>
          <p:nvPr/>
        </p:nvCxnSpPr>
        <p:spPr>
          <a:xfrm>
            <a:off x="4965543" y="1827639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F184AD-4FBB-CF70-BE60-68E65B9D13EC}"/>
              </a:ext>
            </a:extLst>
          </p:cNvPr>
          <p:cNvCxnSpPr>
            <a:cxnSpLocks/>
          </p:cNvCxnSpPr>
          <p:nvPr/>
        </p:nvCxnSpPr>
        <p:spPr>
          <a:xfrm>
            <a:off x="8331363" y="1827639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B14CA3-FB0E-41B0-02AB-82029601520F}"/>
              </a:ext>
            </a:extLst>
          </p:cNvPr>
          <p:cNvSpPr/>
          <p:nvPr/>
        </p:nvSpPr>
        <p:spPr>
          <a:xfrm>
            <a:off x="1325246" y="2377655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666FB6D-6779-2068-5207-03CF154B47DF}"/>
              </a:ext>
            </a:extLst>
          </p:cNvPr>
          <p:cNvSpPr/>
          <p:nvPr/>
        </p:nvSpPr>
        <p:spPr>
          <a:xfrm>
            <a:off x="655379" y="2377656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24D1175-E4C3-2E99-684C-6CE6EEFA6B59}"/>
              </a:ext>
            </a:extLst>
          </p:cNvPr>
          <p:cNvSpPr/>
          <p:nvPr/>
        </p:nvSpPr>
        <p:spPr>
          <a:xfrm>
            <a:off x="5041723" y="237765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FE72F6D-2973-72A6-12F5-915DC6E67F27}"/>
              </a:ext>
            </a:extLst>
          </p:cNvPr>
          <p:cNvSpPr/>
          <p:nvPr/>
        </p:nvSpPr>
        <p:spPr>
          <a:xfrm>
            <a:off x="8408245" y="237765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15DBD9B-4277-DB9B-108A-189CC9D0F635}"/>
              </a:ext>
            </a:extLst>
          </p:cNvPr>
          <p:cNvCxnSpPr>
            <a:cxnSpLocks/>
          </p:cNvCxnSpPr>
          <p:nvPr/>
        </p:nvCxnSpPr>
        <p:spPr>
          <a:xfrm>
            <a:off x="4965543" y="237765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9D2182-7FA8-EFD7-860F-303112F458E1}"/>
              </a:ext>
            </a:extLst>
          </p:cNvPr>
          <p:cNvCxnSpPr>
            <a:cxnSpLocks/>
          </p:cNvCxnSpPr>
          <p:nvPr/>
        </p:nvCxnSpPr>
        <p:spPr>
          <a:xfrm>
            <a:off x="8331363" y="237765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37863DD3-D44E-5B4D-D134-887DDF4B8D59}"/>
              </a:ext>
            </a:extLst>
          </p:cNvPr>
          <p:cNvSpPr txBox="1"/>
          <p:nvPr/>
        </p:nvSpPr>
        <p:spPr>
          <a:xfrm>
            <a:off x="1174950" y="3230497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Council Members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B4FA826-814C-389E-683C-AD6005AF6FE9}"/>
              </a:ext>
            </a:extLst>
          </p:cNvPr>
          <p:cNvSpPr/>
          <p:nvPr/>
        </p:nvSpPr>
        <p:spPr>
          <a:xfrm>
            <a:off x="491596" y="3067103"/>
            <a:ext cx="11208809" cy="2383901"/>
          </a:xfrm>
          <a:prstGeom prst="roundRect">
            <a:avLst>
              <a:gd name="adj" fmla="val 4012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7EA498EF-64D6-47F2-78B0-09E8D2609D0A}"/>
              </a:ext>
            </a:extLst>
          </p:cNvPr>
          <p:cNvSpPr/>
          <p:nvPr/>
        </p:nvSpPr>
        <p:spPr>
          <a:xfrm>
            <a:off x="679980" y="3201525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6155A90-29A8-3A6A-C535-8BDE691D3648}"/>
              </a:ext>
            </a:extLst>
          </p:cNvPr>
          <p:cNvSpPr txBox="1"/>
          <p:nvPr/>
        </p:nvSpPr>
        <p:spPr>
          <a:xfrm>
            <a:off x="1327350" y="3227299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Top 3 Generative/Agentic AI Use Cases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112B92C0-DA78-6594-F58B-671A9255D871}"/>
              </a:ext>
            </a:extLst>
          </p:cNvPr>
          <p:cNvSpPr/>
          <p:nvPr/>
        </p:nvSpPr>
        <p:spPr>
          <a:xfrm>
            <a:off x="1325246" y="3756825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917A3413-19BA-0684-8B29-C32AFBF5B6F3}"/>
              </a:ext>
            </a:extLst>
          </p:cNvPr>
          <p:cNvSpPr/>
          <p:nvPr/>
        </p:nvSpPr>
        <p:spPr>
          <a:xfrm>
            <a:off x="655379" y="3756826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B6AF297A-CD77-E2AF-D78D-04E913171DBD}"/>
              </a:ext>
            </a:extLst>
          </p:cNvPr>
          <p:cNvSpPr/>
          <p:nvPr/>
        </p:nvSpPr>
        <p:spPr>
          <a:xfrm>
            <a:off x="5041723" y="375682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11AF605A-FF53-6A72-88A0-817C54FE1A07}"/>
              </a:ext>
            </a:extLst>
          </p:cNvPr>
          <p:cNvSpPr/>
          <p:nvPr/>
        </p:nvSpPr>
        <p:spPr>
          <a:xfrm>
            <a:off x="8408245" y="3756825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26396C0-D848-7C72-F7AD-7025EF3594F0}"/>
              </a:ext>
            </a:extLst>
          </p:cNvPr>
          <p:cNvCxnSpPr>
            <a:cxnSpLocks/>
          </p:cNvCxnSpPr>
          <p:nvPr/>
        </p:nvCxnSpPr>
        <p:spPr>
          <a:xfrm>
            <a:off x="4965543" y="375682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7D1223E-98CA-5C3C-F0D7-5285385BBC1C}"/>
              </a:ext>
            </a:extLst>
          </p:cNvPr>
          <p:cNvCxnSpPr>
            <a:cxnSpLocks/>
          </p:cNvCxnSpPr>
          <p:nvPr/>
        </p:nvCxnSpPr>
        <p:spPr>
          <a:xfrm>
            <a:off x="8331363" y="3756826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5FA4EB68-B332-079B-8095-ABA9A6FD2D00}"/>
              </a:ext>
            </a:extLst>
          </p:cNvPr>
          <p:cNvSpPr/>
          <p:nvPr/>
        </p:nvSpPr>
        <p:spPr>
          <a:xfrm>
            <a:off x="1325246" y="4306842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706012E0-7A33-B34B-37A5-E1D0A2DA6AC1}"/>
              </a:ext>
            </a:extLst>
          </p:cNvPr>
          <p:cNvSpPr/>
          <p:nvPr/>
        </p:nvSpPr>
        <p:spPr>
          <a:xfrm>
            <a:off x="655379" y="4306843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B897112-DF6B-F8B3-A7BB-27D9EC7601C5}"/>
              </a:ext>
            </a:extLst>
          </p:cNvPr>
          <p:cNvSpPr/>
          <p:nvPr/>
        </p:nvSpPr>
        <p:spPr>
          <a:xfrm>
            <a:off x="5041723" y="4306842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57D035BE-FCF8-0B5F-55C1-68957E553220}"/>
              </a:ext>
            </a:extLst>
          </p:cNvPr>
          <p:cNvSpPr/>
          <p:nvPr/>
        </p:nvSpPr>
        <p:spPr>
          <a:xfrm>
            <a:off x="8408245" y="4306842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36B1DD2-8D39-BDD7-9F60-A9184A3C2AA4}"/>
              </a:ext>
            </a:extLst>
          </p:cNvPr>
          <p:cNvCxnSpPr>
            <a:cxnSpLocks/>
          </p:cNvCxnSpPr>
          <p:nvPr/>
        </p:nvCxnSpPr>
        <p:spPr>
          <a:xfrm>
            <a:off x="4965543" y="4306843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380F05D-CB48-FD3B-D8F9-A1B875DED4E7}"/>
              </a:ext>
            </a:extLst>
          </p:cNvPr>
          <p:cNvCxnSpPr>
            <a:cxnSpLocks/>
          </p:cNvCxnSpPr>
          <p:nvPr/>
        </p:nvCxnSpPr>
        <p:spPr>
          <a:xfrm>
            <a:off x="8331363" y="4306843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A510BCB-5A04-D9E0-788A-8E623A547E2C}"/>
              </a:ext>
            </a:extLst>
          </p:cNvPr>
          <p:cNvSpPr/>
          <p:nvPr/>
        </p:nvSpPr>
        <p:spPr>
          <a:xfrm>
            <a:off x="1325246" y="4856859"/>
            <a:ext cx="356221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34F1293-39D5-56A3-8D3E-88718A007419}"/>
              </a:ext>
            </a:extLst>
          </p:cNvPr>
          <p:cNvSpPr/>
          <p:nvPr/>
        </p:nvSpPr>
        <p:spPr>
          <a:xfrm>
            <a:off x="655379" y="4856860"/>
            <a:ext cx="515601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A3F92EA-EEB4-6963-AC88-75E6A3768012}"/>
              </a:ext>
            </a:extLst>
          </p:cNvPr>
          <p:cNvSpPr/>
          <p:nvPr/>
        </p:nvSpPr>
        <p:spPr>
          <a:xfrm>
            <a:off x="5041723" y="4856859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CFCDA915-D56D-61A5-BD38-D9D6B34DB079}"/>
              </a:ext>
            </a:extLst>
          </p:cNvPr>
          <p:cNvSpPr/>
          <p:nvPr/>
        </p:nvSpPr>
        <p:spPr>
          <a:xfrm>
            <a:off x="8408245" y="4856859"/>
            <a:ext cx="3212255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F49AE18D-A743-145A-A8E8-766ED9AFFCD9}"/>
              </a:ext>
            </a:extLst>
          </p:cNvPr>
          <p:cNvCxnSpPr>
            <a:cxnSpLocks/>
          </p:cNvCxnSpPr>
          <p:nvPr/>
        </p:nvCxnSpPr>
        <p:spPr>
          <a:xfrm>
            <a:off x="4965543" y="4856860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1A786C-E33A-A7B7-087B-21FFCE938DFE}"/>
              </a:ext>
            </a:extLst>
          </p:cNvPr>
          <p:cNvCxnSpPr>
            <a:cxnSpLocks/>
          </p:cNvCxnSpPr>
          <p:nvPr/>
        </p:nvCxnSpPr>
        <p:spPr>
          <a:xfrm>
            <a:off x="8331363" y="4856860"/>
            <a:ext cx="0" cy="435600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80C80931-9369-76D8-A737-F60770CCF55A}"/>
              </a:ext>
            </a:extLst>
          </p:cNvPr>
          <p:cNvSpPr/>
          <p:nvPr/>
        </p:nvSpPr>
        <p:spPr>
          <a:xfrm>
            <a:off x="491596" y="5546307"/>
            <a:ext cx="9983090" cy="1162270"/>
          </a:xfrm>
          <a:prstGeom prst="roundRect">
            <a:avLst>
              <a:gd name="adj" fmla="val 6900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9EFF63-386D-B155-1132-AC0BE9745522}"/>
              </a:ext>
            </a:extLst>
          </p:cNvPr>
          <p:cNvSpPr txBox="1"/>
          <p:nvPr/>
        </p:nvSpPr>
        <p:spPr>
          <a:xfrm>
            <a:off x="1111979" y="5736782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Innovation Pilots (exploratory)</a:t>
            </a:r>
            <a:endParaRPr lang="en-IN" b="1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C0C25A76-859C-9FE4-77EC-EF4D2937D42C}"/>
              </a:ext>
            </a:extLst>
          </p:cNvPr>
          <p:cNvSpPr/>
          <p:nvPr/>
        </p:nvSpPr>
        <p:spPr>
          <a:xfrm>
            <a:off x="679979" y="5680728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EF21592-6EEA-793E-6B05-DA091E01919E}"/>
              </a:ext>
            </a:extLst>
          </p:cNvPr>
          <p:cNvSpPr/>
          <p:nvPr/>
        </p:nvSpPr>
        <p:spPr>
          <a:xfrm>
            <a:off x="647170" y="6162168"/>
            <a:ext cx="9736639" cy="484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266" name="Picture 2" descr="Settings ">
            <a:extLst>
              <a:ext uri="{FF2B5EF4-FFF2-40B4-BE49-F238E27FC236}">
                <a16:creationId xmlns:a16="http://schemas.microsoft.com/office/drawing/2014/main" id="{DAD4C502-7171-877B-FE8B-BC1FE727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1" y="748512"/>
            <a:ext cx="379619" cy="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rtificial intelligence ">
            <a:extLst>
              <a:ext uri="{FF2B5EF4-FFF2-40B4-BE49-F238E27FC236}">
                <a16:creationId xmlns:a16="http://schemas.microsoft.com/office/drawing/2014/main" id="{962EA356-09A8-83DD-D6C8-29B82BAF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2" y="3234673"/>
            <a:ext cx="392573" cy="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nnovation ">
            <a:extLst>
              <a:ext uri="{FF2B5EF4-FFF2-40B4-BE49-F238E27FC236}">
                <a16:creationId xmlns:a16="http://schemas.microsoft.com/office/drawing/2014/main" id="{EC5F56FE-629C-485F-FD55-F6858501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3" y="5700442"/>
            <a:ext cx="392573" cy="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2C76C-FFBC-1D13-6885-1F3B68F02400}"/>
              </a:ext>
            </a:extLst>
          </p:cNvPr>
          <p:cNvSpPr txBox="1"/>
          <p:nvPr/>
        </p:nvSpPr>
        <p:spPr>
          <a:xfrm>
            <a:off x="6222621" y="3300254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Value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F3EFD-AFC5-D75D-7341-D8CC62F209EE}"/>
              </a:ext>
            </a:extLst>
          </p:cNvPr>
          <p:cNvSpPr txBox="1"/>
          <p:nvPr/>
        </p:nvSpPr>
        <p:spPr>
          <a:xfrm>
            <a:off x="9589143" y="3256500"/>
            <a:ext cx="85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Stage</a:t>
            </a:r>
            <a:endParaRPr lang="en-IN" sz="1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9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70C4B-550F-36FA-715E-A9D3C8F9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7CDECB-C468-20AC-03A8-581A40AFD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8EE94069-E38C-0BCB-5004-1133947C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B219B-52DC-60FD-38D8-2F62511EE176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C9B31-0A4F-2ED6-2C4B-1F38A9486F7A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7. Talent &amp; Capability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28130F-42AD-F87E-486D-4E406EFBA884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8587E-6DC3-EB33-A1FF-062222818C61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Build the human foundation.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DBFB7B-4C4A-3274-D80B-62174ED07451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64618C-3D70-6CB2-3C32-D1AE0574632C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38EDE901-98CF-FD82-8748-682734593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D526EB-E804-87C6-FC25-B31936B0C47F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916E45-9A0A-26F3-DFDE-46F2AC9208A8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87E97C-E1DB-58BE-AE20-3F06A04770B8}"/>
              </a:ext>
            </a:extLst>
          </p:cNvPr>
          <p:cNvSpPr txBox="1"/>
          <p:nvPr/>
        </p:nvSpPr>
        <p:spPr>
          <a:xfrm>
            <a:off x="0" y="3429000"/>
            <a:ext cx="4062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roles (Data Scientist, ML Engineer, Prompt Engineer, AI Product Owner).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705FD-5E22-AF28-1F3D-687F92884F3F}"/>
              </a:ext>
            </a:extLst>
          </p:cNvPr>
          <p:cNvSpPr txBox="1"/>
          <p:nvPr/>
        </p:nvSpPr>
        <p:spPr>
          <a:xfrm>
            <a:off x="4062476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Specify training &amp; certification roadmap.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FA3D3-6279-F66B-D908-EAE0605636AD}"/>
              </a:ext>
            </a:extLst>
          </p:cNvPr>
          <p:cNvSpPr txBox="1"/>
          <p:nvPr/>
        </p:nvSpPr>
        <p:spPr>
          <a:xfrm>
            <a:off x="8129524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 hackathons, AI Guilds, and internal </a:t>
            </a:r>
            <a:r>
              <a:rPr lang="en-US" sz="1800" b="0" i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CoEs</a:t>
            </a:r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290" name="Picture 2" descr="User ">
            <a:extLst>
              <a:ext uri="{FF2B5EF4-FFF2-40B4-BE49-F238E27FC236}">
                <a16:creationId xmlns:a16="http://schemas.microsoft.com/office/drawing/2014/main" id="{CE9EC5FA-C2E2-D202-DF1E-DADBFD33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8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nline learning ">
            <a:extLst>
              <a:ext uri="{FF2B5EF4-FFF2-40B4-BE49-F238E27FC236}">
                <a16:creationId xmlns:a16="http://schemas.microsoft.com/office/drawing/2014/main" id="{A771C238-8313-2906-D3A5-1C681DBC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17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heck list ">
            <a:extLst>
              <a:ext uri="{FF2B5EF4-FFF2-40B4-BE49-F238E27FC236}">
                <a16:creationId xmlns:a16="http://schemas.microsoft.com/office/drawing/2014/main" id="{01BF0968-9199-2FF2-5074-D549801A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62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5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64147-63A9-A6F0-7C9D-DD0CC1ACA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A83EC-27AD-808A-4070-673FE52B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1658D5D4-F15F-D984-34EE-6AB9A05D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F7C62-D940-A47E-5E92-2A03749BA00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AD7AF-8D94-4D5F-F3EE-E81ADA286B4E}"/>
              </a:ext>
            </a:extLst>
          </p:cNvPr>
          <p:cNvSpPr txBox="1"/>
          <p:nvPr/>
        </p:nvSpPr>
        <p:spPr>
          <a:xfrm>
            <a:off x="186182" y="44451"/>
            <a:ext cx="80237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7. Talent &amp; Capability -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A0C4F3-33FD-8103-EF2B-EC76D658F917}"/>
              </a:ext>
            </a:extLst>
          </p:cNvPr>
          <p:cNvSpPr/>
          <p:nvPr/>
        </p:nvSpPr>
        <p:spPr>
          <a:xfrm>
            <a:off x="554567" y="681081"/>
            <a:ext cx="5264150" cy="5719719"/>
          </a:xfrm>
          <a:prstGeom prst="roundRect">
            <a:avLst>
              <a:gd name="adj" fmla="val 4526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3C0E6-7D76-CDFF-5F4B-D21CEE629639}"/>
              </a:ext>
            </a:extLst>
          </p:cNvPr>
          <p:cNvSpPr txBox="1"/>
          <p:nvPr/>
        </p:nvSpPr>
        <p:spPr>
          <a:xfrm>
            <a:off x="1174950" y="844475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Roles to Build (by headcount/skill)</a:t>
            </a:r>
            <a:endParaRPr lang="en-IN" b="1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C836D7-4C95-D1AC-6CA8-E9605607402F}"/>
              </a:ext>
            </a:extLst>
          </p:cNvPr>
          <p:cNvSpPr/>
          <p:nvPr/>
        </p:nvSpPr>
        <p:spPr>
          <a:xfrm>
            <a:off x="742950" y="815503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2" descr="User ">
            <a:extLst>
              <a:ext uri="{FF2B5EF4-FFF2-40B4-BE49-F238E27FC236}">
                <a16:creationId xmlns:a16="http://schemas.microsoft.com/office/drawing/2014/main" id="{42542FDE-5749-742F-B333-5DB77C98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4" y="85890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D43BAB0-56A5-9B0D-9241-5CDB43A6E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11355"/>
              </p:ext>
            </p:extLst>
          </p:nvPr>
        </p:nvGraphicFramePr>
        <p:xfrm>
          <a:off x="725189" y="1346248"/>
          <a:ext cx="4920192" cy="4830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185">
                  <a:extLst>
                    <a:ext uri="{9D8B030D-6E8A-4147-A177-3AD203B41FA5}">
                      <a16:colId xmlns:a16="http://schemas.microsoft.com/office/drawing/2014/main" val="2125906043"/>
                    </a:ext>
                  </a:extLst>
                </a:gridCol>
                <a:gridCol w="1262626">
                  <a:extLst>
                    <a:ext uri="{9D8B030D-6E8A-4147-A177-3AD203B41FA5}">
                      <a16:colId xmlns:a16="http://schemas.microsoft.com/office/drawing/2014/main" val="98956544"/>
                    </a:ext>
                  </a:extLst>
                </a:gridCol>
                <a:gridCol w="870974">
                  <a:extLst>
                    <a:ext uri="{9D8B030D-6E8A-4147-A177-3AD203B41FA5}">
                      <a16:colId xmlns:a16="http://schemas.microsoft.com/office/drawing/2014/main" val="664971518"/>
                    </a:ext>
                  </a:extLst>
                </a:gridCol>
                <a:gridCol w="2361407">
                  <a:extLst>
                    <a:ext uri="{9D8B030D-6E8A-4147-A177-3AD203B41FA5}">
                      <a16:colId xmlns:a16="http://schemas.microsoft.com/office/drawing/2014/main" val="1793575523"/>
                    </a:ext>
                  </a:extLst>
                </a:gridCol>
              </a:tblGrid>
              <a:tr h="429970"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Role</a:t>
                      </a:r>
                      <a:endParaRPr lang="en-IN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HC</a:t>
                      </a:r>
                      <a:endParaRPr lang="en-IN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Skills Needed</a:t>
                      </a:r>
                      <a:endParaRPr lang="en-IN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810147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Data Scientist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Python, ML, Statistics, NLP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60963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ML Engineer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MLOps, CI/CD, Docker/Kubernetes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46312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Prompt Engineer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LLMs, prompt design, evaluation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93838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AI Product Owner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Strategy, Agile, stakeholder mgmt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61841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Model Risk Analyst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Fairness, explainability, governance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23697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46058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336D22D0-0199-B562-1B83-9D60BF166BBF}"/>
              </a:ext>
            </a:extLst>
          </p:cNvPr>
          <p:cNvGrpSpPr/>
          <p:nvPr/>
        </p:nvGrpSpPr>
        <p:grpSpPr>
          <a:xfrm>
            <a:off x="6373284" y="681081"/>
            <a:ext cx="5264150" cy="1660000"/>
            <a:chOff x="554567" y="1121300"/>
            <a:chExt cx="5264150" cy="1660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4B01C27-8DB7-B570-08D5-DEB96B950FDE}"/>
                </a:ext>
              </a:extLst>
            </p:cNvPr>
            <p:cNvSpPr/>
            <p:nvPr/>
          </p:nvSpPr>
          <p:spPr>
            <a:xfrm>
              <a:off x="554567" y="1121300"/>
              <a:ext cx="5264150" cy="16600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F2A378-6A2E-050D-BA09-7D99DF66D00A}"/>
                </a:ext>
              </a:extLst>
            </p:cNvPr>
            <p:cNvSpPr txBox="1"/>
            <p:nvPr/>
          </p:nvSpPr>
          <p:spPr>
            <a:xfrm>
              <a:off x="1174950" y="1307395"/>
              <a:ext cx="46410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Training Programs / Certifications Planned</a:t>
              </a:r>
              <a:endParaRPr lang="en-IN" b="1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7D2380A-2210-1AE2-AAB3-BCBE723C0E23}"/>
                </a:ext>
              </a:extLst>
            </p:cNvPr>
            <p:cNvSpPr/>
            <p:nvPr/>
          </p:nvSpPr>
          <p:spPr>
            <a:xfrm>
              <a:off x="742950" y="125572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73FA1E4-4ECF-6334-4F38-1DAA20695705}"/>
                </a:ext>
              </a:extLst>
            </p:cNvPr>
            <p:cNvSpPr/>
            <p:nvPr/>
          </p:nvSpPr>
          <p:spPr>
            <a:xfrm>
              <a:off x="710142" y="1826150"/>
              <a:ext cx="4953000" cy="831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AI Foundations (100 learners), Advanced ML (30), GenAI Practitioner (40), Responsible AI (mandatory).</a:t>
              </a:r>
              <a:endPara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35" name="Picture 2" descr="Online learning ">
            <a:extLst>
              <a:ext uri="{FF2B5EF4-FFF2-40B4-BE49-F238E27FC236}">
                <a16:creationId xmlns:a16="http://schemas.microsoft.com/office/drawing/2014/main" id="{88624CFE-22F2-6B53-9EDE-8BCB5037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15" y="827430"/>
            <a:ext cx="398304" cy="3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8845DCA-ED79-EE03-CF30-E59DC886C32A}"/>
              </a:ext>
            </a:extLst>
          </p:cNvPr>
          <p:cNvGrpSpPr/>
          <p:nvPr/>
        </p:nvGrpSpPr>
        <p:grpSpPr>
          <a:xfrm>
            <a:off x="6373284" y="2710941"/>
            <a:ext cx="5264150" cy="1660000"/>
            <a:chOff x="554567" y="2873320"/>
            <a:chExt cx="5264150" cy="1660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59B473B-CEE3-6F9B-CDD5-DD08E7FF532D}"/>
                </a:ext>
              </a:extLst>
            </p:cNvPr>
            <p:cNvSpPr/>
            <p:nvPr/>
          </p:nvSpPr>
          <p:spPr>
            <a:xfrm>
              <a:off x="554567" y="2873320"/>
              <a:ext cx="5264150" cy="16600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69D848-80CF-4485-5DCE-739805DADADF}"/>
                </a:ext>
              </a:extLst>
            </p:cNvPr>
            <p:cNvSpPr txBox="1"/>
            <p:nvPr/>
          </p:nvSpPr>
          <p:spPr>
            <a:xfrm>
              <a:off x="1174950" y="3063795"/>
              <a:ext cx="46410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AI </a:t>
              </a:r>
              <a:r>
                <a:rPr lang="en-US" b="1" i="0" err="1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CoE</a:t>
              </a:r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/ Guild Plans</a:t>
              </a:r>
              <a:endParaRPr lang="en-IN" b="1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A8D31DB-FC0E-DC2D-798C-8A291E421184}"/>
                </a:ext>
              </a:extLst>
            </p:cNvPr>
            <p:cNvSpPr/>
            <p:nvPr/>
          </p:nvSpPr>
          <p:spPr>
            <a:xfrm>
              <a:off x="742950" y="300774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A669403-D599-6428-07DB-298A8705021D}"/>
                </a:ext>
              </a:extLst>
            </p:cNvPr>
            <p:cNvSpPr/>
            <p:nvPr/>
          </p:nvSpPr>
          <p:spPr>
            <a:xfrm>
              <a:off x="710142" y="3578170"/>
              <a:ext cx="4953000" cy="831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Quarterly hackathons, brown-bag sessions, reusable pattern library, office hours.</a:t>
              </a:r>
              <a:endPara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41" name="Picture 4" descr="Game ">
              <a:extLst>
                <a:ext uri="{FF2B5EF4-FFF2-40B4-BE49-F238E27FC236}">
                  <a16:creationId xmlns:a16="http://schemas.microsoft.com/office/drawing/2014/main" id="{5FBC12EB-41B9-26C9-F282-30803DFCB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30" y="3044321"/>
              <a:ext cx="358840" cy="35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224671-E3AB-1268-F69F-FC44056D1609}"/>
              </a:ext>
            </a:extLst>
          </p:cNvPr>
          <p:cNvGrpSpPr/>
          <p:nvPr/>
        </p:nvGrpSpPr>
        <p:grpSpPr>
          <a:xfrm>
            <a:off x="6373284" y="4740800"/>
            <a:ext cx="5264150" cy="1660000"/>
            <a:chOff x="6373284" y="2873320"/>
            <a:chExt cx="5264150" cy="1660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B49B5E-50A9-9EB6-771F-8B28E630BBA1}"/>
                </a:ext>
              </a:extLst>
            </p:cNvPr>
            <p:cNvGrpSpPr/>
            <p:nvPr/>
          </p:nvGrpSpPr>
          <p:grpSpPr>
            <a:xfrm>
              <a:off x="6373284" y="2873320"/>
              <a:ext cx="5264150" cy="1660000"/>
              <a:chOff x="554567" y="1121300"/>
              <a:chExt cx="5264150" cy="166000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BCCC6B1-CBF4-0075-E80F-169FD9A9AE33}"/>
                  </a:ext>
                </a:extLst>
              </p:cNvPr>
              <p:cNvSpPr/>
              <p:nvPr/>
            </p:nvSpPr>
            <p:spPr>
              <a:xfrm>
                <a:off x="554567" y="1121300"/>
                <a:ext cx="5264150" cy="1660000"/>
              </a:xfrm>
              <a:prstGeom prst="roundRect">
                <a:avLst/>
              </a:prstGeom>
              <a:solidFill>
                <a:srgbClr val="ECEB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653A23-D869-A841-5665-6B55DFE6B4DF}"/>
                  </a:ext>
                </a:extLst>
              </p:cNvPr>
              <p:cNvSpPr txBox="1"/>
              <p:nvPr/>
            </p:nvSpPr>
            <p:spPr>
              <a:xfrm>
                <a:off x="1174950" y="1179889"/>
                <a:ext cx="46410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0"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Talent Metrics (e.g., % AI-skilled workforce, hackathon participation)</a:t>
                </a:r>
                <a:endParaRPr lang="en-IN" b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E83F9E2-6D3B-71C6-AC88-473FEE6E8854}"/>
                  </a:ext>
                </a:extLst>
              </p:cNvPr>
              <p:cNvSpPr/>
              <p:nvPr/>
            </p:nvSpPr>
            <p:spPr>
              <a:xfrm>
                <a:off x="742950" y="1255721"/>
                <a:ext cx="432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DF04F661-D1C1-4F0B-2641-99AFAEB7EF36}"/>
                  </a:ext>
                </a:extLst>
              </p:cNvPr>
              <p:cNvSpPr/>
              <p:nvPr/>
            </p:nvSpPr>
            <p:spPr>
              <a:xfrm>
                <a:off x="710142" y="1826150"/>
                <a:ext cx="4953000" cy="8313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>
                    <a:solidFill>
                      <a:schemeClr val="tx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40% AI-literate workforce; 25 certifications; 3 hackathons/year; internal mobility into AI roles.</a:t>
                </a:r>
                <a:endParaRPr lang="en-IN" sz="160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pic>
          <p:nvPicPr>
            <p:cNvPr id="44" name="Picture 6" descr="Self Confidence ">
              <a:hlinkClick r:id="rId6" tooltip="Self Confidence"/>
              <a:extLst>
                <a:ext uri="{FF2B5EF4-FFF2-40B4-BE49-F238E27FC236}">
                  <a16:creationId xmlns:a16="http://schemas.microsoft.com/office/drawing/2014/main" id="{FDCA200F-BA96-3BE2-554C-4E7033AAB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907" y="3022981"/>
              <a:ext cx="401520" cy="40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32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976CA-7320-BB2B-2646-9D27718D8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314946-C489-B221-D378-63BDA05E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177D4FB-91E1-E308-C295-89DEAFF6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662AA-5348-252C-2A84-C15D96C99279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B28E0-11C4-6687-9E2F-6C4DAA5BC5B2}"/>
              </a:ext>
            </a:extLst>
          </p:cNvPr>
          <p:cNvSpPr txBox="1"/>
          <p:nvPr/>
        </p:nvSpPr>
        <p:spPr>
          <a:xfrm>
            <a:off x="186182" y="44451"/>
            <a:ext cx="80237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7. Talent &amp; Capability - Template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33C5F6-FE73-2709-0EE2-6F3C29D804E9}"/>
              </a:ext>
            </a:extLst>
          </p:cNvPr>
          <p:cNvSpPr/>
          <p:nvPr/>
        </p:nvSpPr>
        <p:spPr>
          <a:xfrm>
            <a:off x="554567" y="681081"/>
            <a:ext cx="5264150" cy="5719719"/>
          </a:xfrm>
          <a:prstGeom prst="roundRect">
            <a:avLst>
              <a:gd name="adj" fmla="val 4526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F5417-AF4B-5D3B-4079-8B5F3B09A0E9}"/>
              </a:ext>
            </a:extLst>
          </p:cNvPr>
          <p:cNvSpPr txBox="1"/>
          <p:nvPr/>
        </p:nvSpPr>
        <p:spPr>
          <a:xfrm>
            <a:off x="1174950" y="844475"/>
            <a:ext cx="464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 Roles to Build (by headcount/skill)</a:t>
            </a:r>
            <a:endParaRPr lang="en-IN" b="1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90B937-4094-8D23-763A-CE74DE91FD89}"/>
              </a:ext>
            </a:extLst>
          </p:cNvPr>
          <p:cNvSpPr/>
          <p:nvPr/>
        </p:nvSpPr>
        <p:spPr>
          <a:xfrm>
            <a:off x="742950" y="815503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2" descr="User ">
            <a:extLst>
              <a:ext uri="{FF2B5EF4-FFF2-40B4-BE49-F238E27FC236}">
                <a16:creationId xmlns:a16="http://schemas.microsoft.com/office/drawing/2014/main" id="{BE10EE7E-E847-12B1-9628-08DA728A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4" y="85890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5DFF2E6-9AE3-4A3F-E82E-2F8DF9721DF3}"/>
              </a:ext>
            </a:extLst>
          </p:cNvPr>
          <p:cNvGraphicFramePr>
            <a:graphicFrameLocks noGrp="1"/>
          </p:cNvGraphicFramePr>
          <p:nvPr/>
        </p:nvGraphicFramePr>
        <p:xfrm>
          <a:off x="725189" y="1346248"/>
          <a:ext cx="4920192" cy="4830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185">
                  <a:extLst>
                    <a:ext uri="{9D8B030D-6E8A-4147-A177-3AD203B41FA5}">
                      <a16:colId xmlns:a16="http://schemas.microsoft.com/office/drawing/2014/main" val="212590604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98956544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664971518"/>
                    </a:ext>
                  </a:extLst>
                </a:gridCol>
                <a:gridCol w="2361407">
                  <a:extLst>
                    <a:ext uri="{9D8B030D-6E8A-4147-A177-3AD203B41FA5}">
                      <a16:colId xmlns:a16="http://schemas.microsoft.com/office/drawing/2014/main" val="1793575523"/>
                    </a:ext>
                  </a:extLst>
                </a:gridCol>
              </a:tblGrid>
              <a:tr h="429970"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Role</a:t>
                      </a:r>
                      <a:endParaRPr lang="en-IN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Headcount</a:t>
                      </a:r>
                      <a:endParaRPr lang="en-IN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Skills Needed</a:t>
                      </a:r>
                      <a:endParaRPr lang="en-IN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810147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60963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46312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93838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61841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23697"/>
                  </a:ext>
                </a:extLst>
              </a:tr>
              <a:tr h="733450"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46058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A59D8D9C-EF1E-8E68-9E8E-833F56785324}"/>
              </a:ext>
            </a:extLst>
          </p:cNvPr>
          <p:cNvGrpSpPr/>
          <p:nvPr/>
        </p:nvGrpSpPr>
        <p:grpSpPr>
          <a:xfrm>
            <a:off x="6373284" y="681081"/>
            <a:ext cx="5264150" cy="1660000"/>
            <a:chOff x="554567" y="1121300"/>
            <a:chExt cx="5264150" cy="1660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A636794-8A98-0F26-F199-1385CF08ECEB}"/>
                </a:ext>
              </a:extLst>
            </p:cNvPr>
            <p:cNvSpPr/>
            <p:nvPr/>
          </p:nvSpPr>
          <p:spPr>
            <a:xfrm>
              <a:off x="554567" y="1121300"/>
              <a:ext cx="5264150" cy="16600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7D64C7-9787-769F-9180-831F122A7D3F}"/>
                </a:ext>
              </a:extLst>
            </p:cNvPr>
            <p:cNvSpPr txBox="1"/>
            <p:nvPr/>
          </p:nvSpPr>
          <p:spPr>
            <a:xfrm>
              <a:off x="1174950" y="1307395"/>
              <a:ext cx="46410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Training Programs / Certifications Planned</a:t>
              </a:r>
              <a:endParaRPr lang="en-IN" b="1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4158E33-13C9-2C2B-EA1E-3A677EF162EC}"/>
                </a:ext>
              </a:extLst>
            </p:cNvPr>
            <p:cNvSpPr/>
            <p:nvPr/>
          </p:nvSpPr>
          <p:spPr>
            <a:xfrm>
              <a:off x="742950" y="125572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EF86A15-4FBD-412D-9716-417FDEB0A0B7}"/>
                </a:ext>
              </a:extLst>
            </p:cNvPr>
            <p:cNvSpPr/>
            <p:nvPr/>
          </p:nvSpPr>
          <p:spPr>
            <a:xfrm>
              <a:off x="710142" y="1826150"/>
              <a:ext cx="4953000" cy="831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5" name="Picture 2" descr="Online learning ">
            <a:extLst>
              <a:ext uri="{FF2B5EF4-FFF2-40B4-BE49-F238E27FC236}">
                <a16:creationId xmlns:a16="http://schemas.microsoft.com/office/drawing/2014/main" id="{3C71360E-9D34-B01C-E552-3817995A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15" y="827430"/>
            <a:ext cx="398304" cy="3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4B09A0A-14ED-F473-4C12-2E13EC44793D}"/>
              </a:ext>
            </a:extLst>
          </p:cNvPr>
          <p:cNvGrpSpPr/>
          <p:nvPr/>
        </p:nvGrpSpPr>
        <p:grpSpPr>
          <a:xfrm>
            <a:off x="6373284" y="2710941"/>
            <a:ext cx="5264150" cy="1660000"/>
            <a:chOff x="554567" y="2873320"/>
            <a:chExt cx="5264150" cy="1660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DDE9E72-3330-8711-9DE6-254350786961}"/>
                </a:ext>
              </a:extLst>
            </p:cNvPr>
            <p:cNvSpPr/>
            <p:nvPr/>
          </p:nvSpPr>
          <p:spPr>
            <a:xfrm>
              <a:off x="554567" y="2873320"/>
              <a:ext cx="5264150" cy="16600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C11BF4-C204-CF0C-27E4-C13A0A1D67A0}"/>
                </a:ext>
              </a:extLst>
            </p:cNvPr>
            <p:cNvSpPr txBox="1"/>
            <p:nvPr/>
          </p:nvSpPr>
          <p:spPr>
            <a:xfrm>
              <a:off x="1174950" y="3063795"/>
              <a:ext cx="46410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AI </a:t>
              </a:r>
              <a:r>
                <a:rPr lang="en-US" b="1" i="0" err="1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CoE</a:t>
              </a:r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/ Guild Plans</a:t>
              </a:r>
              <a:endParaRPr lang="en-IN" b="1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199E5E5-37B8-15F1-C767-3D386759894C}"/>
                </a:ext>
              </a:extLst>
            </p:cNvPr>
            <p:cNvSpPr/>
            <p:nvPr/>
          </p:nvSpPr>
          <p:spPr>
            <a:xfrm>
              <a:off x="742950" y="300774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991B8C9-31EF-3C5D-932E-6DFFB4E339F6}"/>
                </a:ext>
              </a:extLst>
            </p:cNvPr>
            <p:cNvSpPr/>
            <p:nvPr/>
          </p:nvSpPr>
          <p:spPr>
            <a:xfrm>
              <a:off x="710142" y="3578170"/>
              <a:ext cx="4953000" cy="831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1" name="Picture 4" descr="Game ">
              <a:extLst>
                <a:ext uri="{FF2B5EF4-FFF2-40B4-BE49-F238E27FC236}">
                  <a16:creationId xmlns:a16="http://schemas.microsoft.com/office/drawing/2014/main" id="{A27D6A63-95A6-DF0C-B599-1BC579698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30" y="3044321"/>
              <a:ext cx="358840" cy="35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5DFD18-A075-65C8-BDA6-BA60D34364E3}"/>
              </a:ext>
            </a:extLst>
          </p:cNvPr>
          <p:cNvGrpSpPr/>
          <p:nvPr/>
        </p:nvGrpSpPr>
        <p:grpSpPr>
          <a:xfrm>
            <a:off x="6373284" y="4740800"/>
            <a:ext cx="5264150" cy="1660000"/>
            <a:chOff x="6373284" y="2873320"/>
            <a:chExt cx="5264150" cy="1660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81BA40E-F289-FAC2-7469-183576CFD522}"/>
                </a:ext>
              </a:extLst>
            </p:cNvPr>
            <p:cNvGrpSpPr/>
            <p:nvPr/>
          </p:nvGrpSpPr>
          <p:grpSpPr>
            <a:xfrm>
              <a:off x="6373284" y="2873320"/>
              <a:ext cx="5264150" cy="1660000"/>
              <a:chOff x="554567" y="1121300"/>
              <a:chExt cx="5264150" cy="166000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4771031-00C3-0E09-2D30-502BDAAF4F6B}"/>
                  </a:ext>
                </a:extLst>
              </p:cNvPr>
              <p:cNvSpPr/>
              <p:nvPr/>
            </p:nvSpPr>
            <p:spPr>
              <a:xfrm>
                <a:off x="554567" y="1121300"/>
                <a:ext cx="5264150" cy="1660000"/>
              </a:xfrm>
              <a:prstGeom prst="roundRect">
                <a:avLst/>
              </a:prstGeom>
              <a:solidFill>
                <a:srgbClr val="ECEB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C5A803-8397-5641-2013-A43DDC837C7A}"/>
                  </a:ext>
                </a:extLst>
              </p:cNvPr>
              <p:cNvSpPr txBox="1"/>
              <p:nvPr/>
            </p:nvSpPr>
            <p:spPr>
              <a:xfrm>
                <a:off x="1174950" y="1179889"/>
                <a:ext cx="46410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0">
                    <a:solidFill>
                      <a:srgbClr val="000000"/>
                    </a:solidFill>
                    <a:effectLst/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Talent Metrics (e.g., % AI-skilled workforce, hackathon participation)</a:t>
                </a:r>
                <a:endParaRPr lang="en-IN" b="1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E2AAC77-6C05-A530-0439-7239C2B3DCD8}"/>
                  </a:ext>
                </a:extLst>
              </p:cNvPr>
              <p:cNvSpPr/>
              <p:nvPr/>
            </p:nvSpPr>
            <p:spPr>
              <a:xfrm>
                <a:off x="742950" y="1255721"/>
                <a:ext cx="432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E83C7DE-C77A-F709-7DE5-30EFE81B325E}"/>
                  </a:ext>
                </a:extLst>
              </p:cNvPr>
              <p:cNvSpPr/>
              <p:nvPr/>
            </p:nvSpPr>
            <p:spPr>
              <a:xfrm>
                <a:off x="710142" y="1826150"/>
                <a:ext cx="4953000" cy="83132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44" name="Picture 6" descr="Self Confidence ">
              <a:hlinkClick r:id="rId6" tooltip="Self Confidence"/>
              <a:extLst>
                <a:ext uri="{FF2B5EF4-FFF2-40B4-BE49-F238E27FC236}">
                  <a16:creationId xmlns:a16="http://schemas.microsoft.com/office/drawing/2014/main" id="{FE7E86BB-5F92-6C1E-944B-4CA02066D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907" y="3022981"/>
              <a:ext cx="401520" cy="40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929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DCC7D-96AC-23AB-BB42-ADC62E7B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9CD9DC-AB48-C1CD-2C6A-8483DBD0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F1884899-A6F7-D438-EDCD-230E5163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E349A-D265-8A09-C0EA-47BEF840B204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AA63E-DC18-8B3E-941D-D534583D1D88}"/>
              </a:ext>
            </a:extLst>
          </p:cNvPr>
          <p:cNvSpPr txBox="1"/>
          <p:nvPr/>
        </p:nvSpPr>
        <p:spPr>
          <a:xfrm>
            <a:off x="186181" y="44451"/>
            <a:ext cx="77386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8. Risk, Ethics &amp; Compliance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E81C7-9D23-7A9A-ADAA-53144E56A6C0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4E6F9-09F2-0BC1-7102-A810F2BB11F2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Proactively address risks and obligations.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698C55-6049-E20D-6ADC-31FAD3C59851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4D5B8F-4568-7890-E694-1345FB206500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FA375D32-EEA3-915A-31DA-2A82AC70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BBA5C7-79D3-9FF2-4778-97608390564F}"/>
              </a:ext>
            </a:extLst>
          </p:cNvPr>
          <p:cNvCxnSpPr>
            <a:cxnSpLocks/>
          </p:cNvCxnSpPr>
          <p:nvPr/>
        </p:nvCxnSpPr>
        <p:spPr>
          <a:xfrm>
            <a:off x="304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AA9B2E-9A3C-7A8B-CA3E-785D445F5666}"/>
              </a:ext>
            </a:extLst>
          </p:cNvPr>
          <p:cNvSpPr txBox="1"/>
          <p:nvPr/>
        </p:nvSpPr>
        <p:spPr>
          <a:xfrm>
            <a:off x="0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bias testing protocols.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2A0BC1-5EC6-BF0C-3AFF-3630A9BBEA81}"/>
              </a:ext>
            </a:extLst>
          </p:cNvPr>
          <p:cNvCxnSpPr>
            <a:cxnSpLocks/>
          </p:cNvCxnSpPr>
          <p:nvPr/>
        </p:nvCxnSpPr>
        <p:spPr>
          <a:xfrm>
            <a:off x="6096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F9FB7F-5F49-86AC-E621-6554BC72361F}"/>
              </a:ext>
            </a:extLst>
          </p:cNvPr>
          <p:cNvCxnSpPr>
            <a:cxnSpLocks/>
          </p:cNvCxnSpPr>
          <p:nvPr/>
        </p:nvCxnSpPr>
        <p:spPr>
          <a:xfrm>
            <a:off x="914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72B09D-3874-D32E-D3E9-9B07A518466C}"/>
              </a:ext>
            </a:extLst>
          </p:cNvPr>
          <p:cNvSpPr txBox="1"/>
          <p:nvPr/>
        </p:nvSpPr>
        <p:spPr>
          <a:xfrm>
            <a:off x="3046475" y="3429000"/>
            <a:ext cx="3046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 explainability/traceability expectations.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F5D2D6-7F84-0021-EDAF-67C0A8CDCD1D}"/>
              </a:ext>
            </a:extLst>
          </p:cNvPr>
          <p:cNvSpPr txBox="1"/>
          <p:nvPr/>
        </p:nvSpPr>
        <p:spPr>
          <a:xfrm>
            <a:off x="6091426" y="3429000"/>
            <a:ext cx="3046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List regulatory frameworks applicable (e.g., GDPR, ITAR, HIPAA, RBI).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C7447-E10C-F4F8-A532-3746D29E6705}"/>
              </a:ext>
            </a:extLst>
          </p:cNvPr>
          <p:cNvSpPr txBox="1"/>
          <p:nvPr/>
        </p:nvSpPr>
        <p:spPr>
          <a:xfrm>
            <a:off x="9134851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Align with enterprise cyber and audit frameworks.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338" name="Picture 2" descr="Test ">
            <a:extLst>
              <a:ext uri="{FF2B5EF4-FFF2-40B4-BE49-F238E27FC236}">
                <a16:creationId xmlns:a16="http://schemas.microsoft.com/office/drawing/2014/main" id="{C95AD8DE-927F-E7C8-092A-9C51BD55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37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ocument ">
            <a:extLst>
              <a:ext uri="{FF2B5EF4-FFF2-40B4-BE49-F238E27FC236}">
                <a16:creationId xmlns:a16="http://schemas.microsoft.com/office/drawing/2014/main" id="{7E684F3E-90FD-EF08-1418-0E0A5766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gulatory compliance ">
            <a:extLst>
              <a:ext uri="{FF2B5EF4-FFF2-40B4-BE49-F238E27FC236}">
                <a16:creationId xmlns:a16="http://schemas.microsoft.com/office/drawing/2014/main" id="{3A698C34-F69B-BD8A-3F3F-61A501A28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7444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Audit ">
            <a:hlinkClick r:id="rId7" tooltip="Audit"/>
            <a:extLst>
              <a:ext uri="{FF2B5EF4-FFF2-40B4-BE49-F238E27FC236}">
                <a16:creationId xmlns:a16="http://schemas.microsoft.com/office/drawing/2014/main" id="{22833703-2933-E665-9FE9-66FE1456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288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2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38660-B1F8-F871-5219-3ECCAB540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FF2BA-21BF-DB5A-7BAB-29AF0D636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4CADB207-33B8-B140-9DF8-EA74F23A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24245-8DF6-5F55-8244-571049EE9C65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BBB02-76D7-512A-70F9-9DD04AF4D116}"/>
              </a:ext>
            </a:extLst>
          </p:cNvPr>
          <p:cNvSpPr txBox="1"/>
          <p:nvPr/>
        </p:nvSpPr>
        <p:spPr>
          <a:xfrm>
            <a:off x="186182" y="44451"/>
            <a:ext cx="88299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8. Risk, Ethics &amp; Compliance - Sample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F96CE-4BFD-7B45-20C6-D47E8BF8A8CF}"/>
              </a:ext>
            </a:extLst>
          </p:cNvPr>
          <p:cNvSpPr/>
          <p:nvPr/>
        </p:nvSpPr>
        <p:spPr>
          <a:xfrm>
            <a:off x="352425" y="1225781"/>
            <a:ext cx="4742089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550ABD-E2A2-717E-C1BA-B5821F7741AE}"/>
              </a:ext>
            </a:extLst>
          </p:cNvPr>
          <p:cNvSpPr/>
          <p:nvPr/>
        </p:nvSpPr>
        <p:spPr>
          <a:xfrm>
            <a:off x="352425" y="3802059"/>
            <a:ext cx="4742089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390B1D-3D1A-1C60-33BA-5AD017492CCF}"/>
              </a:ext>
            </a:extLst>
          </p:cNvPr>
          <p:cNvSpPr/>
          <p:nvPr/>
        </p:nvSpPr>
        <p:spPr>
          <a:xfrm>
            <a:off x="7078826" y="3802059"/>
            <a:ext cx="4780382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FEBBBB-1CE5-F573-21D6-D484B503BCF0}"/>
              </a:ext>
            </a:extLst>
          </p:cNvPr>
          <p:cNvSpPr/>
          <p:nvPr/>
        </p:nvSpPr>
        <p:spPr>
          <a:xfrm>
            <a:off x="7097489" y="1219812"/>
            <a:ext cx="4742086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2D81E0A-FF2E-D872-4CF2-05DFA49876BC}"/>
              </a:ext>
            </a:extLst>
          </p:cNvPr>
          <p:cNvSpPr/>
          <p:nvPr/>
        </p:nvSpPr>
        <p:spPr>
          <a:xfrm>
            <a:off x="4865914" y="2576112"/>
            <a:ext cx="2460172" cy="243995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17E5AC-A67C-A134-2A44-92E2932DD065}"/>
              </a:ext>
            </a:extLst>
          </p:cNvPr>
          <p:cNvSpPr/>
          <p:nvPr/>
        </p:nvSpPr>
        <p:spPr>
          <a:xfrm>
            <a:off x="5249464" y="2962548"/>
            <a:ext cx="1682470" cy="1682470"/>
          </a:xfrm>
          <a:prstGeom prst="ellipse">
            <a:avLst/>
          </a:prstGeom>
          <a:solidFill>
            <a:srgbClr val="49399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111D10-4A71-DDFF-2530-A5C15B631C93}"/>
              </a:ext>
            </a:extLst>
          </p:cNvPr>
          <p:cNvSpPr/>
          <p:nvPr/>
        </p:nvSpPr>
        <p:spPr>
          <a:xfrm>
            <a:off x="4648613" y="2212534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7933E4-B6EE-C328-BD42-C016478807FC}"/>
              </a:ext>
            </a:extLst>
          </p:cNvPr>
          <p:cNvSpPr/>
          <p:nvPr/>
        </p:nvSpPr>
        <p:spPr>
          <a:xfrm>
            <a:off x="6619412" y="4407638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268750-5EA9-D838-F961-9FB2C1B2FD71}"/>
              </a:ext>
            </a:extLst>
          </p:cNvPr>
          <p:cNvSpPr/>
          <p:nvPr/>
        </p:nvSpPr>
        <p:spPr>
          <a:xfrm>
            <a:off x="4616096" y="4407638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23288E-C4B7-D6D5-B654-1C726264B1A8}"/>
              </a:ext>
            </a:extLst>
          </p:cNvPr>
          <p:cNvSpPr/>
          <p:nvPr/>
        </p:nvSpPr>
        <p:spPr>
          <a:xfrm>
            <a:off x="6587235" y="2186042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667CFB-9A90-B85F-003A-C4B2986A91E5}"/>
              </a:ext>
            </a:extLst>
          </p:cNvPr>
          <p:cNvSpPr txBox="1"/>
          <p:nvPr/>
        </p:nvSpPr>
        <p:spPr>
          <a:xfrm>
            <a:off x="1181213" y="1219812"/>
            <a:ext cx="3084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Bias Testing Approach</a:t>
            </a:r>
            <a:endParaRPr lang="en-IN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686CE1-F35F-DA28-A93B-C23CCC3F4BBA}"/>
              </a:ext>
            </a:extLst>
          </p:cNvPr>
          <p:cNvSpPr txBox="1"/>
          <p:nvPr/>
        </p:nvSpPr>
        <p:spPr>
          <a:xfrm>
            <a:off x="7078826" y="1219812"/>
            <a:ext cx="4780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Explainability Standards</a:t>
            </a:r>
            <a:endParaRPr lang="en-IN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AE76C8-6D26-2F2D-72C3-B01534BDCA65}"/>
              </a:ext>
            </a:extLst>
          </p:cNvPr>
          <p:cNvSpPr txBox="1"/>
          <p:nvPr/>
        </p:nvSpPr>
        <p:spPr>
          <a:xfrm>
            <a:off x="352425" y="3796090"/>
            <a:ext cx="4742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Regulatory Compliance Coverage</a:t>
            </a:r>
            <a:endParaRPr lang="en-IN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024A9B-D38F-C873-9B86-909839606812}"/>
              </a:ext>
            </a:extLst>
          </p:cNvPr>
          <p:cNvSpPr txBox="1"/>
          <p:nvPr/>
        </p:nvSpPr>
        <p:spPr>
          <a:xfrm>
            <a:off x="7315484" y="3818553"/>
            <a:ext cx="454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Security Protocols for AI (adversarial testing, zero trust, etc.)</a:t>
            </a:r>
            <a:endParaRPr lang="en-IN" b="1"/>
          </a:p>
        </p:txBody>
      </p:sp>
      <p:pic>
        <p:nvPicPr>
          <p:cNvPr id="44" name="Picture 2" descr="Unfair ">
            <a:extLst>
              <a:ext uri="{FF2B5EF4-FFF2-40B4-BE49-F238E27FC236}">
                <a16:creationId xmlns:a16="http://schemas.microsoft.com/office/drawing/2014/main" id="{2C64C242-0213-8580-0E8D-8A27E14C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40" y="2350671"/>
            <a:ext cx="681874" cy="6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uction ">
            <a:extLst>
              <a:ext uri="{FF2B5EF4-FFF2-40B4-BE49-F238E27FC236}">
                <a16:creationId xmlns:a16="http://schemas.microsoft.com/office/drawing/2014/main" id="{98D01F91-DAE7-B52C-2D89-EBCDC391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8" y="4585356"/>
            <a:ext cx="610802" cy="6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Demonstration ">
            <a:extLst>
              <a:ext uri="{FF2B5EF4-FFF2-40B4-BE49-F238E27FC236}">
                <a16:creationId xmlns:a16="http://schemas.microsoft.com/office/drawing/2014/main" id="{074ACC7E-165F-4A78-61D5-00F27077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84" y="2324343"/>
            <a:ext cx="673848" cy="6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Security ">
            <a:hlinkClick r:id="rId6" tooltip="Security"/>
            <a:extLst>
              <a:ext uri="{FF2B5EF4-FFF2-40B4-BE49-F238E27FC236}">
                <a16:creationId xmlns:a16="http://schemas.microsoft.com/office/drawing/2014/main" id="{EEFA7CAF-E246-35BA-4945-4C061621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6" y="4547865"/>
            <a:ext cx="683151" cy="6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84265CE-C1E2-2D97-7B17-D75D58B1C13F}"/>
              </a:ext>
            </a:extLst>
          </p:cNvPr>
          <p:cNvSpPr txBox="1"/>
          <p:nvPr/>
        </p:nvSpPr>
        <p:spPr>
          <a:xfrm>
            <a:off x="374557" y="1620515"/>
            <a:ext cx="4378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Demographic parity &amp; equal opportunity checks; pre/post-deployment fairness audits; remediation plans.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E070AC-F4DD-EEE4-D4A8-2BAA953B3756}"/>
              </a:ext>
            </a:extLst>
          </p:cNvPr>
          <p:cNvSpPr txBox="1"/>
          <p:nvPr/>
        </p:nvSpPr>
        <p:spPr>
          <a:xfrm>
            <a:off x="7562050" y="1620515"/>
            <a:ext cx="4296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 cards, SHAP/LIME where applicable, documented decision logs and data lineage.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790800-615A-7AED-CBD0-DE1DCEC9E0A1}"/>
              </a:ext>
            </a:extLst>
          </p:cNvPr>
          <p:cNvSpPr txBox="1"/>
          <p:nvPr/>
        </p:nvSpPr>
        <p:spPr>
          <a:xfrm>
            <a:off x="374557" y="4547865"/>
            <a:ext cx="4378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GDPR (EU data), RBI guidelines (financial ops), HIPAA (if health data), local data protection laws.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040A97-6CCC-15C5-8D42-5752E7CF7F77}"/>
              </a:ext>
            </a:extLst>
          </p:cNvPr>
          <p:cNvSpPr txBox="1"/>
          <p:nvPr/>
        </p:nvSpPr>
        <p:spPr>
          <a:xfrm>
            <a:off x="7562050" y="4547865"/>
            <a:ext cx="4296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Red-teaming and adversarial robustness tests; encryption in transit/at rest; RBAC; zero-trust networking; incident response playbooks.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3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5217B-5AA9-F33C-C548-829C082C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5E025A-0FE4-AA71-B836-41B04153B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635E20FD-518B-A353-A796-7D8421DE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AA187-F49D-A0C6-08E6-DA4FEFB5D53A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46338-758B-814D-C5B3-B2B659AD7A8C}"/>
              </a:ext>
            </a:extLst>
          </p:cNvPr>
          <p:cNvSpPr txBox="1"/>
          <p:nvPr/>
        </p:nvSpPr>
        <p:spPr>
          <a:xfrm>
            <a:off x="186182" y="44451"/>
            <a:ext cx="88299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8. Risk, Ethics &amp; Compliance - Template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36EECB-6447-DA89-F74B-E891310D924D}"/>
              </a:ext>
            </a:extLst>
          </p:cNvPr>
          <p:cNvSpPr/>
          <p:nvPr/>
        </p:nvSpPr>
        <p:spPr>
          <a:xfrm>
            <a:off x="352425" y="1225781"/>
            <a:ext cx="4742089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A632F3-E2AF-8D12-3EF3-1A40942943A8}"/>
              </a:ext>
            </a:extLst>
          </p:cNvPr>
          <p:cNvSpPr/>
          <p:nvPr/>
        </p:nvSpPr>
        <p:spPr>
          <a:xfrm>
            <a:off x="352425" y="3802059"/>
            <a:ext cx="4742089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228FA7-79C4-8C17-AE41-A29563D62913}"/>
              </a:ext>
            </a:extLst>
          </p:cNvPr>
          <p:cNvSpPr/>
          <p:nvPr/>
        </p:nvSpPr>
        <p:spPr>
          <a:xfrm>
            <a:off x="7078826" y="3802059"/>
            <a:ext cx="4780382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A0A771-AB8B-0AB3-07A3-D428C22C09A5}"/>
              </a:ext>
            </a:extLst>
          </p:cNvPr>
          <p:cNvSpPr/>
          <p:nvPr/>
        </p:nvSpPr>
        <p:spPr>
          <a:xfrm>
            <a:off x="7097489" y="1219812"/>
            <a:ext cx="4742086" cy="2439955"/>
          </a:xfrm>
          <a:prstGeom prst="rect">
            <a:avLst/>
          </a:prstGeom>
          <a:solidFill>
            <a:srgbClr val="ECEBF5"/>
          </a:solidFill>
          <a:ln>
            <a:solidFill>
              <a:srgbClr val="ECEBF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</a:pPr>
            <a:endParaRPr lang="en-IN" sz="14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226A4D7-2EB3-1855-7397-99EA90206E4F}"/>
              </a:ext>
            </a:extLst>
          </p:cNvPr>
          <p:cNvSpPr/>
          <p:nvPr/>
        </p:nvSpPr>
        <p:spPr>
          <a:xfrm>
            <a:off x="4865914" y="2576112"/>
            <a:ext cx="2460172" cy="2439956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7E1D4B-FA48-C377-D118-550C0B78CF55}"/>
              </a:ext>
            </a:extLst>
          </p:cNvPr>
          <p:cNvSpPr/>
          <p:nvPr/>
        </p:nvSpPr>
        <p:spPr>
          <a:xfrm>
            <a:off x="5249464" y="2962548"/>
            <a:ext cx="1682470" cy="1682470"/>
          </a:xfrm>
          <a:prstGeom prst="ellipse">
            <a:avLst/>
          </a:prstGeom>
          <a:solidFill>
            <a:srgbClr val="49399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CA9ADC-A90E-00E6-CD1C-4EFE3095AAFC}"/>
              </a:ext>
            </a:extLst>
          </p:cNvPr>
          <p:cNvSpPr/>
          <p:nvPr/>
        </p:nvSpPr>
        <p:spPr>
          <a:xfrm>
            <a:off x="4648613" y="2212534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C0C534-A230-9B07-A1D3-C72FDA4034EE}"/>
              </a:ext>
            </a:extLst>
          </p:cNvPr>
          <p:cNvSpPr/>
          <p:nvPr/>
        </p:nvSpPr>
        <p:spPr>
          <a:xfrm>
            <a:off x="6619412" y="4407638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5C376A-47E2-8668-C7B7-21410341EB37}"/>
              </a:ext>
            </a:extLst>
          </p:cNvPr>
          <p:cNvSpPr/>
          <p:nvPr/>
        </p:nvSpPr>
        <p:spPr>
          <a:xfrm>
            <a:off x="4616096" y="4407638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18A024-6043-1580-7B94-D8F4C89D4050}"/>
              </a:ext>
            </a:extLst>
          </p:cNvPr>
          <p:cNvSpPr/>
          <p:nvPr/>
        </p:nvSpPr>
        <p:spPr>
          <a:xfrm>
            <a:off x="6587235" y="2186042"/>
            <a:ext cx="956152" cy="956152"/>
          </a:xfrm>
          <a:prstGeom prst="ellipse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812090-7593-32DE-425A-289B54FF8875}"/>
              </a:ext>
            </a:extLst>
          </p:cNvPr>
          <p:cNvSpPr txBox="1"/>
          <p:nvPr/>
        </p:nvSpPr>
        <p:spPr>
          <a:xfrm>
            <a:off x="1181213" y="1219812"/>
            <a:ext cx="3084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Bias Testing Approach</a:t>
            </a:r>
            <a:endParaRPr lang="en-IN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D0996A-D017-B522-E6E3-65AB59F4CDDC}"/>
              </a:ext>
            </a:extLst>
          </p:cNvPr>
          <p:cNvSpPr txBox="1"/>
          <p:nvPr/>
        </p:nvSpPr>
        <p:spPr>
          <a:xfrm>
            <a:off x="7078826" y="1219812"/>
            <a:ext cx="4780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Explainability Standards</a:t>
            </a:r>
            <a:endParaRPr lang="en-IN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449684-9A79-E0D9-59DA-ED1D2BA5414C}"/>
              </a:ext>
            </a:extLst>
          </p:cNvPr>
          <p:cNvSpPr txBox="1"/>
          <p:nvPr/>
        </p:nvSpPr>
        <p:spPr>
          <a:xfrm>
            <a:off x="352425" y="3796090"/>
            <a:ext cx="4742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Regulatory Compliance Coverage</a:t>
            </a:r>
            <a:endParaRPr lang="en-IN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D6EF6B-101E-B0A1-74C1-6E45254FB98B}"/>
              </a:ext>
            </a:extLst>
          </p:cNvPr>
          <p:cNvSpPr txBox="1"/>
          <p:nvPr/>
        </p:nvSpPr>
        <p:spPr>
          <a:xfrm>
            <a:off x="7315484" y="3818553"/>
            <a:ext cx="454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Security Protocols for AI (adversarial testing, zero trust, etc.)</a:t>
            </a:r>
            <a:endParaRPr lang="en-IN" b="1"/>
          </a:p>
        </p:txBody>
      </p:sp>
      <p:pic>
        <p:nvPicPr>
          <p:cNvPr id="44" name="Picture 2" descr="Unfair ">
            <a:extLst>
              <a:ext uri="{FF2B5EF4-FFF2-40B4-BE49-F238E27FC236}">
                <a16:creationId xmlns:a16="http://schemas.microsoft.com/office/drawing/2014/main" id="{7E7BB586-23F4-7E2B-DEED-1F72BD28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40" y="2350671"/>
            <a:ext cx="681874" cy="6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uction ">
            <a:extLst>
              <a:ext uri="{FF2B5EF4-FFF2-40B4-BE49-F238E27FC236}">
                <a16:creationId xmlns:a16="http://schemas.microsoft.com/office/drawing/2014/main" id="{F9E703F4-8D59-ACE3-81FD-02BAB090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8" y="4585356"/>
            <a:ext cx="610802" cy="6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Demonstration ">
            <a:extLst>
              <a:ext uri="{FF2B5EF4-FFF2-40B4-BE49-F238E27FC236}">
                <a16:creationId xmlns:a16="http://schemas.microsoft.com/office/drawing/2014/main" id="{D22FFB5F-58D9-2C2F-34BE-F1271D9E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84" y="2324343"/>
            <a:ext cx="673848" cy="6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Security ">
            <a:hlinkClick r:id="rId6" tooltip="Security"/>
            <a:extLst>
              <a:ext uri="{FF2B5EF4-FFF2-40B4-BE49-F238E27FC236}">
                <a16:creationId xmlns:a16="http://schemas.microsoft.com/office/drawing/2014/main" id="{EA27EB5E-6E28-9D29-39F9-8E0EAF34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6" y="4547865"/>
            <a:ext cx="683151" cy="6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4F011-465C-689A-329B-502D43216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C0FFA-46B2-932A-04DC-2C9F9B01E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681D8232-1498-B536-1D2C-CA161C14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5A22E-3414-EFBB-66C8-F66B396EF04E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D59F4-FDC0-BC44-A1F3-F042677201C3}"/>
              </a:ext>
            </a:extLst>
          </p:cNvPr>
          <p:cNvSpPr txBox="1"/>
          <p:nvPr/>
        </p:nvSpPr>
        <p:spPr>
          <a:xfrm>
            <a:off x="186181" y="44451"/>
            <a:ext cx="75616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9. Partnerships &amp; Ecosystem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0AD2A-56B6-AE4F-6E3D-0E5BE81F74CE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4C74E-2D17-6B8B-59AF-41F424AE3F7A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Leverage external strength.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F18ACA-74AB-1008-37F6-232386D9ED95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E245D6-756F-8858-D5B7-6B638495B4BF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DE3A9034-EE0F-5BB0-51CA-23C080F5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F031EC-5AC2-9519-F82E-BBB2C444F9E6}"/>
              </a:ext>
            </a:extLst>
          </p:cNvPr>
          <p:cNvCxnSpPr>
            <a:cxnSpLocks/>
          </p:cNvCxnSpPr>
          <p:nvPr/>
        </p:nvCxnSpPr>
        <p:spPr>
          <a:xfrm>
            <a:off x="304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5AD768-52EE-AA73-1E7A-B8ABB72BC1CE}"/>
              </a:ext>
            </a:extLst>
          </p:cNvPr>
          <p:cNvSpPr txBox="1"/>
          <p:nvPr/>
        </p:nvSpPr>
        <p:spPr>
          <a:xfrm>
            <a:off x="0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Identify startup partnerships for niche innovation. </a:t>
            </a:r>
            <a:endParaRPr lang="en-I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212683-15C3-3B23-DAD7-4D48D158FF9E}"/>
              </a:ext>
            </a:extLst>
          </p:cNvPr>
          <p:cNvCxnSpPr>
            <a:cxnSpLocks/>
          </p:cNvCxnSpPr>
          <p:nvPr/>
        </p:nvCxnSpPr>
        <p:spPr>
          <a:xfrm>
            <a:off x="6096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52201A-0FAD-3642-D1D8-6EB4125BDC77}"/>
              </a:ext>
            </a:extLst>
          </p:cNvPr>
          <p:cNvCxnSpPr>
            <a:cxnSpLocks/>
          </p:cNvCxnSpPr>
          <p:nvPr/>
        </p:nvCxnSpPr>
        <p:spPr>
          <a:xfrm>
            <a:off x="914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CA51D-940A-7528-4A07-F918051EE11C}"/>
              </a:ext>
            </a:extLst>
          </p:cNvPr>
          <p:cNvSpPr txBox="1"/>
          <p:nvPr/>
        </p:nvSpPr>
        <p:spPr>
          <a:xfrm>
            <a:off x="3046475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Engage academia for talent and research. </a:t>
            </a:r>
            <a:endParaRPr lang="en-I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D70E0-28EE-F82A-3D90-8C48B5600644}"/>
              </a:ext>
            </a:extLst>
          </p:cNvPr>
          <p:cNvSpPr txBox="1"/>
          <p:nvPr/>
        </p:nvSpPr>
        <p:spPr>
          <a:xfrm>
            <a:off x="6091426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Clarify role of vendors/service providers. </a:t>
            </a:r>
            <a:endParaRPr lang="en-I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9AB7B-C24C-6922-C40E-47F1B6B0E5A4}"/>
              </a:ext>
            </a:extLst>
          </p:cNvPr>
          <p:cNvSpPr txBox="1"/>
          <p:nvPr/>
        </p:nvSpPr>
        <p:spPr>
          <a:xfrm>
            <a:off x="9134851" y="3429000"/>
            <a:ext cx="304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Note membership in AI/industry bodies. </a:t>
            </a:r>
            <a:endParaRPr lang="en-I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6386" name="Picture 2" descr="Find ">
            <a:hlinkClick r:id="rId4" tooltip="Find"/>
            <a:extLst>
              <a:ext uri="{FF2B5EF4-FFF2-40B4-BE49-F238E27FC236}">
                <a16:creationId xmlns:a16="http://schemas.microsoft.com/office/drawing/2014/main" id="{3D6FA0F6-7E09-AAE0-3B11-4EC565EC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73939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chool ">
            <a:extLst>
              <a:ext uri="{FF2B5EF4-FFF2-40B4-BE49-F238E27FC236}">
                <a16:creationId xmlns:a16="http://schemas.microsoft.com/office/drawing/2014/main" id="{6CF23FDA-5915-09C6-2ECC-14F3AA2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77" y="27374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endor ">
            <a:hlinkClick r:id="rId7" tooltip="Vendor"/>
            <a:extLst>
              <a:ext uri="{FF2B5EF4-FFF2-40B4-BE49-F238E27FC236}">
                <a16:creationId xmlns:a16="http://schemas.microsoft.com/office/drawing/2014/main" id="{97BA922D-2F63-CADE-9727-DC1239C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76" y="276606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Membership card ">
            <a:extLst>
              <a:ext uri="{FF2B5EF4-FFF2-40B4-BE49-F238E27FC236}">
                <a16:creationId xmlns:a16="http://schemas.microsoft.com/office/drawing/2014/main" id="{F49076B2-F82E-5C11-3B07-CD1D0010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24" y="27374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27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50652-4F44-49F0-E442-4121AD5D0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5BCB98-1ADA-658B-EA17-8DC3B9CE4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1F3112EF-9F66-59F9-C770-20BDC9F8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2314C-E13A-B3D3-27C5-265F1B1C7FFD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76FBC-59F4-D554-3B1F-2525CFC05C85}"/>
              </a:ext>
            </a:extLst>
          </p:cNvPr>
          <p:cNvSpPr txBox="1"/>
          <p:nvPr/>
        </p:nvSpPr>
        <p:spPr>
          <a:xfrm>
            <a:off x="186182" y="44451"/>
            <a:ext cx="86628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9. Partnerships &amp; Ecosystem - Sample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5502F9-D594-8E05-81EC-1129978C7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72727"/>
              </p:ext>
            </p:extLst>
          </p:nvPr>
        </p:nvGraphicFramePr>
        <p:xfrm>
          <a:off x="338320" y="948932"/>
          <a:ext cx="11313211" cy="5108968"/>
        </p:xfrm>
        <a:graphic>
          <a:graphicData uri="http://schemas.openxmlformats.org/drawingml/2006/table">
            <a:tbl>
              <a:tblPr/>
              <a:tblGrid>
                <a:gridCol w="1616173">
                  <a:extLst>
                    <a:ext uri="{9D8B030D-6E8A-4147-A177-3AD203B41FA5}">
                      <a16:colId xmlns:a16="http://schemas.microsoft.com/office/drawing/2014/main" val="2460839702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1472977560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1341214259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98142279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2069698852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3753800854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3509767866"/>
                    </a:ext>
                  </a:extLst>
                </a:gridCol>
              </a:tblGrid>
              <a:tr h="725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Category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Partner / Institution / Vendor Name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Nature of Partnership / Engagement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Objective / Outcome Expected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Current Status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Next Steps / Action Owner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Notes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9"/>
                  </a:ext>
                </a:extLst>
              </a:tr>
              <a:tr h="1243027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Startup Partnerships</a:t>
                      </a:r>
                      <a:endParaRPr lang="en-IN" sz="12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GenAI Labs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PoC on content CoPilot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Faster campaign creation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Scale to 3 BUs / PO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NDA signed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38854"/>
                  </a:ext>
                </a:extLst>
              </a:tr>
              <a:tr h="1046760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Academic Engagement</a:t>
                      </a:r>
                      <a:endParaRPr lang="en-IN" sz="12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Tech University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Research + internships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Talent pipeline &amp; research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Planned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Sign MoU / HR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Joint lab proposal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055281"/>
                  </a:ext>
                </a:extLst>
              </a:tr>
              <a:tr h="1046760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Vendors / Service Providers</a:t>
                      </a:r>
                      <a:endParaRPr lang="en-IN" sz="12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Cloud Platform Co.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Platform integration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Secure, scalable AI stack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Expand services / 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Preferred pricing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294945"/>
                  </a:ext>
                </a:extLst>
              </a:tr>
              <a:tr h="1046760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Memberships / Industry Bodies</a:t>
                      </a:r>
                      <a:endParaRPr lang="en-IN" sz="12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AI Forum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Industry networking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Standards &amp; knowledge share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Active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Renew / GCC Lead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Speaking slots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584197"/>
                  </a:ext>
                </a:extLst>
              </a:tr>
            </a:tbl>
          </a:graphicData>
        </a:graphic>
      </p:graphicFrame>
      <p:pic>
        <p:nvPicPr>
          <p:cNvPr id="22" name="Picture 2" descr="Start up ">
            <a:extLst>
              <a:ext uri="{FF2B5EF4-FFF2-40B4-BE49-F238E27FC236}">
                <a16:creationId xmlns:a16="http://schemas.microsoft.com/office/drawing/2014/main" id="{FD7B5D6E-EB08-2170-3747-FE98FCDB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" y="2020836"/>
            <a:ext cx="521141" cy="5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nowledge ">
            <a:extLst>
              <a:ext uri="{FF2B5EF4-FFF2-40B4-BE49-F238E27FC236}">
                <a16:creationId xmlns:a16="http://schemas.microsoft.com/office/drawing/2014/main" id="{8993FCEE-BD33-1380-B1FA-170F7910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6" y="3246509"/>
            <a:ext cx="364981" cy="3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ndor ">
            <a:hlinkClick r:id="rId5" tooltip="Vendor"/>
            <a:extLst>
              <a:ext uri="{FF2B5EF4-FFF2-40B4-BE49-F238E27FC236}">
                <a16:creationId xmlns:a16="http://schemas.microsoft.com/office/drawing/2014/main" id="{63D574A7-E3EF-16CC-B142-06E9A4648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" y="4323334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nfrastructure ">
            <a:extLst>
              <a:ext uri="{FF2B5EF4-FFF2-40B4-BE49-F238E27FC236}">
                <a16:creationId xmlns:a16="http://schemas.microsoft.com/office/drawing/2014/main" id="{F7CA3BE5-517F-958A-5533-E339D42A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" y="5392847"/>
            <a:ext cx="399243" cy="3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4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DF967-5805-3F42-7E76-922F53C1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19DE15-3280-FD28-83C9-50F5F957D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5EB73A07-0897-8ABB-D0B9-C9DCACD5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04C0B-8C32-B0D4-9337-2F7CC92F7807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C0703-D8F9-D290-8102-1C9FCFCEE865}"/>
              </a:ext>
            </a:extLst>
          </p:cNvPr>
          <p:cNvSpPr txBox="1"/>
          <p:nvPr/>
        </p:nvSpPr>
        <p:spPr>
          <a:xfrm>
            <a:off x="186182" y="44451"/>
            <a:ext cx="86628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9. Partnerships &amp; Ecosystem - Template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4ADD17-007B-02A4-7471-89C620B4C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12500"/>
              </p:ext>
            </p:extLst>
          </p:nvPr>
        </p:nvGraphicFramePr>
        <p:xfrm>
          <a:off x="338320" y="948932"/>
          <a:ext cx="11313211" cy="5108968"/>
        </p:xfrm>
        <a:graphic>
          <a:graphicData uri="http://schemas.openxmlformats.org/drawingml/2006/table">
            <a:tbl>
              <a:tblPr/>
              <a:tblGrid>
                <a:gridCol w="1616173">
                  <a:extLst>
                    <a:ext uri="{9D8B030D-6E8A-4147-A177-3AD203B41FA5}">
                      <a16:colId xmlns:a16="http://schemas.microsoft.com/office/drawing/2014/main" val="2460839702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1472977560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1341214259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98142279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2069698852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3753800854"/>
                    </a:ext>
                  </a:extLst>
                </a:gridCol>
                <a:gridCol w="1616173">
                  <a:extLst>
                    <a:ext uri="{9D8B030D-6E8A-4147-A177-3AD203B41FA5}">
                      <a16:colId xmlns:a16="http://schemas.microsoft.com/office/drawing/2014/main" val="3509767866"/>
                    </a:ext>
                  </a:extLst>
                </a:gridCol>
              </a:tblGrid>
              <a:tr h="725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Partner / Institution / Vendor Name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Nature of Partnership / Engagement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Objective / Outcome Expected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Current Status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Next Steps / Action Owner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9"/>
                  </a:ext>
                </a:extLst>
              </a:tr>
              <a:tr h="1243027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/>
                        <a:t>Startup Partnerships</a:t>
                      </a:r>
                      <a:endParaRPr lang="en-IN" sz="1200"/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38854"/>
                  </a:ext>
                </a:extLst>
              </a:tr>
              <a:tr h="1046760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/>
                        <a:t>Academic Engagement</a:t>
                      </a:r>
                      <a:endParaRPr lang="en-IN" sz="1200"/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055281"/>
                  </a:ext>
                </a:extLst>
              </a:tr>
              <a:tr h="1046760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/>
                        <a:t>Vendors / Service Providers</a:t>
                      </a:r>
                      <a:endParaRPr lang="en-IN" sz="1200"/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294945"/>
                  </a:ext>
                </a:extLst>
              </a:tr>
              <a:tr h="1046760">
                <a:tc>
                  <a:txBody>
                    <a:bodyPr/>
                    <a:lstStyle/>
                    <a:p>
                      <a:pPr marL="514350">
                        <a:buNone/>
                      </a:pPr>
                      <a:r>
                        <a:rPr lang="en-IN" sz="1200" b="1"/>
                        <a:t>Memberships / Industry Bodies</a:t>
                      </a:r>
                      <a:endParaRPr lang="en-IN" sz="1200"/>
                    </a:p>
                  </a:txBody>
                  <a:tcPr marL="52426" marR="52426" marT="26213" marB="262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2426" marR="52426" marT="26213" marB="262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584197"/>
                  </a:ext>
                </a:extLst>
              </a:tr>
            </a:tbl>
          </a:graphicData>
        </a:graphic>
      </p:graphicFrame>
      <p:pic>
        <p:nvPicPr>
          <p:cNvPr id="22" name="Picture 2" descr="Start up ">
            <a:extLst>
              <a:ext uri="{FF2B5EF4-FFF2-40B4-BE49-F238E27FC236}">
                <a16:creationId xmlns:a16="http://schemas.microsoft.com/office/drawing/2014/main" id="{1214A3A4-2141-A616-2A3E-6394A972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" y="2020836"/>
            <a:ext cx="521141" cy="5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nowledge ">
            <a:extLst>
              <a:ext uri="{FF2B5EF4-FFF2-40B4-BE49-F238E27FC236}">
                <a16:creationId xmlns:a16="http://schemas.microsoft.com/office/drawing/2014/main" id="{D44C4BD8-330D-9DE4-BF45-B914D785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6" y="3246509"/>
            <a:ext cx="364981" cy="3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ndor ">
            <a:hlinkClick r:id="rId5" tooltip="Vendor"/>
            <a:extLst>
              <a:ext uri="{FF2B5EF4-FFF2-40B4-BE49-F238E27FC236}">
                <a16:creationId xmlns:a16="http://schemas.microsoft.com/office/drawing/2014/main" id="{512A9D21-2227-0CE4-8358-C9AC6F71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7" y="4323334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nfrastructure ">
            <a:extLst>
              <a:ext uri="{FF2B5EF4-FFF2-40B4-BE49-F238E27FC236}">
                <a16:creationId xmlns:a16="http://schemas.microsoft.com/office/drawing/2014/main" id="{47F58B21-BFA1-772B-AC42-93289A4A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" y="5392847"/>
            <a:ext cx="399243" cy="3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4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ED017-BE8F-35A6-2C5C-7C0F8DD5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604C1C-9EC5-F42C-A5D0-C24911E0A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27A3199-E1FA-2D01-DE19-18163B82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43478-514C-EA77-DCF2-6388A1B50B57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9DF06-68AE-B784-96DC-993F1941F4CA}"/>
              </a:ext>
            </a:extLst>
          </p:cNvPr>
          <p:cNvSpPr txBox="1"/>
          <p:nvPr/>
        </p:nvSpPr>
        <p:spPr>
          <a:xfrm>
            <a:off x="186182" y="44451"/>
            <a:ext cx="40624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1. Preamble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98D77-F36F-3331-E4E7-17CAB0BE5B84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D5AAE-ED67-4D23-F587-80982F3D89C4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Introduce why the GCC is defining an AI Charter and who it applies to.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3A87AA-A4F8-F04C-72FE-1316B2253143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8007C4-FD94-9F65-70BB-C2239795B30B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6BF368-BEDC-AF99-35C2-FA1DBDF49DEC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D4D5E6-FA29-339D-200B-A82FF551EED2}"/>
              </a:ext>
            </a:extLst>
          </p:cNvPr>
          <p:cNvSpPr txBox="1"/>
          <p:nvPr/>
        </p:nvSpPr>
        <p:spPr>
          <a:xfrm>
            <a:off x="0" y="3429000"/>
            <a:ext cx="4062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Clearly articulate the “why now?” (e.g., digital transformation, HQ priorities, competitive pressure). 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9A2EE-FD52-4FC3-61F4-FCA1848B8A5E}"/>
              </a:ext>
            </a:extLst>
          </p:cNvPr>
          <p:cNvSpPr txBox="1"/>
          <p:nvPr/>
        </p:nvSpPr>
        <p:spPr>
          <a:xfrm>
            <a:off x="4062476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Anchor to the GCC’s role (cost, innovation, scale).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53C50-40DC-599C-AF02-4F2CDFC2550C}"/>
              </a:ext>
            </a:extLst>
          </p:cNvPr>
          <p:cNvSpPr txBox="1"/>
          <p:nvPr/>
        </p:nvSpPr>
        <p:spPr>
          <a:xfrm>
            <a:off x="8129524" y="3429000"/>
            <a:ext cx="4062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Keep it short (2–3 paragraphs).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69AEA2-3A8F-105D-D930-B59CB687955D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7587650E-82DD-3B63-5A6C-30906987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estions ">
            <a:extLst>
              <a:ext uri="{FF2B5EF4-FFF2-40B4-BE49-F238E27FC236}">
                <a16:creationId xmlns:a16="http://schemas.microsoft.com/office/drawing/2014/main" id="{E78129F6-A826-CA65-C455-A653D343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8" y="27948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agement ">
            <a:extLst>
              <a:ext uri="{FF2B5EF4-FFF2-40B4-BE49-F238E27FC236}">
                <a16:creationId xmlns:a16="http://schemas.microsoft.com/office/drawing/2014/main" id="{76CF45B2-22BE-D3BE-5D3D-315CA4C3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948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uce ">
            <a:extLst>
              <a:ext uri="{FF2B5EF4-FFF2-40B4-BE49-F238E27FC236}">
                <a16:creationId xmlns:a16="http://schemas.microsoft.com/office/drawing/2014/main" id="{CA5D6DBB-D36E-83EB-F181-16772355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62" y="27948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45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A91F6-B3C3-AAF5-6C70-9522EAB51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F1FCD1-9F4F-EE6A-FA60-E2D9EA8C4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65E5B788-EC0C-84D7-52FF-5C8606F7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9C36C-D266-6145-8551-F7744C8626A5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C70A-493B-79A7-6EF8-0F9283FAA8EA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10. Value Realization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2DA47-4120-4852-CE61-8729D4DFEFC6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D12CD-C19F-C549-EB36-DCD5F4C9E866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Show the ROI of AI initiatives.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2921-7F11-0BC5-9F65-2AC8375E9E75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387E85-7E9B-4DF8-03B3-F4328BB5B720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01ADD943-5B23-C576-0A0A-497129BE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9D424-60AB-4505-AFAF-B4BD668149A6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4EEB50-8465-7691-334A-18C568E16933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5D3919-D2D8-2C8A-B8C0-B7034FFCD27C}"/>
              </a:ext>
            </a:extLst>
          </p:cNvPr>
          <p:cNvSpPr txBox="1"/>
          <p:nvPr/>
        </p:nvSpPr>
        <p:spPr>
          <a:xfrm>
            <a:off x="0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a value framework (cost, revenue, risk).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F1464-0EBE-5DDA-3860-76729C123837}"/>
              </a:ext>
            </a:extLst>
          </p:cNvPr>
          <p:cNvSpPr txBox="1"/>
          <p:nvPr/>
        </p:nvSpPr>
        <p:spPr>
          <a:xfrm>
            <a:off x="4062476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Agree on metrics and reporting cadence.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C3CB6-7DAC-A483-D84A-839E052A8C3F}"/>
              </a:ext>
            </a:extLst>
          </p:cNvPr>
          <p:cNvSpPr txBox="1"/>
          <p:nvPr/>
        </p:nvSpPr>
        <p:spPr>
          <a:xfrm>
            <a:off x="8129524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 success stories to socialize within HQ and GCC.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434" name="Picture 2" descr="Framework ">
            <a:extLst>
              <a:ext uri="{FF2B5EF4-FFF2-40B4-BE49-F238E27FC236}">
                <a16:creationId xmlns:a16="http://schemas.microsoft.com/office/drawing/2014/main" id="{DDF6EC74-6392-6981-7003-B4BECA50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8" y="2747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andshake ">
            <a:extLst>
              <a:ext uri="{FF2B5EF4-FFF2-40B4-BE49-F238E27FC236}">
                <a16:creationId xmlns:a16="http://schemas.microsoft.com/office/drawing/2014/main" id="{1E69F444-2D16-6E85-69FC-4FE13C3A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828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uccess ">
            <a:extLst>
              <a:ext uri="{FF2B5EF4-FFF2-40B4-BE49-F238E27FC236}">
                <a16:creationId xmlns:a16="http://schemas.microsoft.com/office/drawing/2014/main" id="{EF410284-698A-AF4D-6A8B-11A675DD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62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0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BFFF0-ECA3-ABBD-A4C1-CACC524C5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845448-6DAA-C87A-F47B-9BB4DF0B1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32918D27-9385-054C-7D81-92BBC15F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A51B8-8085-3CB4-000B-01DD81C548E6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25DAF-2F18-324D-1E44-242C78483015}"/>
              </a:ext>
            </a:extLst>
          </p:cNvPr>
          <p:cNvSpPr txBox="1"/>
          <p:nvPr/>
        </p:nvSpPr>
        <p:spPr>
          <a:xfrm>
            <a:off x="186182" y="44451"/>
            <a:ext cx="72273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10. Value Realization - Sample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562E9A9C-4031-AC10-8980-EF7A8F2A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1" y="781760"/>
            <a:ext cx="2393619" cy="5594774"/>
          </a:xfrm>
          <a:custGeom>
            <a:avLst/>
            <a:gdLst>
              <a:gd name="T0" fmla="*/ 6051 w 6122"/>
              <a:gd name="T1" fmla="*/ 11643 h 11644"/>
              <a:gd name="T2" fmla="*/ 68 w 6122"/>
              <a:gd name="T3" fmla="*/ 11643 h 11644"/>
              <a:gd name="T4" fmla="*/ 68 w 6122"/>
              <a:gd name="T5" fmla="*/ 11643 h 11644"/>
              <a:gd name="T6" fmla="*/ 0 w 6122"/>
              <a:gd name="T7" fmla="*/ 11574 h 11644"/>
              <a:gd name="T8" fmla="*/ 0 w 6122"/>
              <a:gd name="T9" fmla="*/ 69 h 11644"/>
              <a:gd name="T10" fmla="*/ 0 w 6122"/>
              <a:gd name="T11" fmla="*/ 69 h 11644"/>
              <a:gd name="T12" fmla="*/ 68 w 6122"/>
              <a:gd name="T13" fmla="*/ 0 h 11644"/>
              <a:gd name="T14" fmla="*/ 6051 w 6122"/>
              <a:gd name="T15" fmla="*/ 0 h 11644"/>
              <a:gd name="T16" fmla="*/ 6051 w 6122"/>
              <a:gd name="T17" fmla="*/ 0 h 11644"/>
              <a:gd name="T18" fmla="*/ 6121 w 6122"/>
              <a:gd name="T19" fmla="*/ 69 h 11644"/>
              <a:gd name="T20" fmla="*/ 6121 w 6122"/>
              <a:gd name="T21" fmla="*/ 11574 h 11644"/>
              <a:gd name="T22" fmla="*/ 6121 w 6122"/>
              <a:gd name="T23" fmla="*/ 11574 h 11644"/>
              <a:gd name="T24" fmla="*/ 6051 w 6122"/>
              <a:gd name="T25" fmla="*/ 11643 h 1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22" h="11644">
                <a:moveTo>
                  <a:pt x="6051" y="11643"/>
                </a:moveTo>
                <a:lnTo>
                  <a:pt x="68" y="11643"/>
                </a:lnTo>
                <a:lnTo>
                  <a:pt x="68" y="11643"/>
                </a:lnTo>
                <a:cubicBezTo>
                  <a:pt x="30" y="11643"/>
                  <a:pt x="0" y="11612"/>
                  <a:pt x="0" y="11574"/>
                </a:cubicBezTo>
                <a:lnTo>
                  <a:pt x="0" y="69"/>
                </a:lnTo>
                <a:lnTo>
                  <a:pt x="0" y="69"/>
                </a:lnTo>
                <a:cubicBezTo>
                  <a:pt x="0" y="31"/>
                  <a:pt x="30" y="0"/>
                  <a:pt x="68" y="0"/>
                </a:cubicBezTo>
                <a:lnTo>
                  <a:pt x="6051" y="0"/>
                </a:lnTo>
                <a:lnTo>
                  <a:pt x="6051" y="0"/>
                </a:lnTo>
                <a:cubicBezTo>
                  <a:pt x="6090" y="0"/>
                  <a:pt x="6121" y="31"/>
                  <a:pt x="6121" y="69"/>
                </a:cubicBezTo>
                <a:lnTo>
                  <a:pt x="6121" y="11574"/>
                </a:lnTo>
                <a:lnTo>
                  <a:pt x="6121" y="11574"/>
                </a:lnTo>
                <a:cubicBezTo>
                  <a:pt x="6121" y="11612"/>
                  <a:pt x="6090" y="11643"/>
                  <a:pt x="6051" y="11643"/>
                </a:cubicBezTo>
              </a:path>
            </a:pathLst>
          </a:custGeom>
          <a:solidFill>
            <a:srgbClr val="493996"/>
          </a:solidFill>
          <a:ln>
            <a:solidFill>
              <a:srgbClr val="19214F"/>
            </a:solidFill>
          </a:ln>
          <a:effectLst/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2F01E590-6312-B82F-6D99-29F75149B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1" y="2390000"/>
            <a:ext cx="2393619" cy="3686240"/>
          </a:xfrm>
          <a:custGeom>
            <a:avLst/>
            <a:gdLst>
              <a:gd name="T0" fmla="*/ 6121 w 6122"/>
              <a:gd name="T1" fmla="*/ 6364 h 6365"/>
              <a:gd name="T2" fmla="*/ 0 w 6122"/>
              <a:gd name="T3" fmla="*/ 6364 h 6365"/>
              <a:gd name="T4" fmla="*/ 0 w 6122"/>
              <a:gd name="T5" fmla="*/ 0 h 6365"/>
              <a:gd name="T6" fmla="*/ 6121 w 6122"/>
              <a:gd name="T7" fmla="*/ 0 h 6365"/>
              <a:gd name="T8" fmla="*/ 6121 w 6122"/>
              <a:gd name="T9" fmla="*/ 6364 h 6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2" h="6365">
                <a:moveTo>
                  <a:pt x="6121" y="6364"/>
                </a:moveTo>
                <a:lnTo>
                  <a:pt x="0" y="6364"/>
                </a:lnTo>
                <a:lnTo>
                  <a:pt x="0" y="0"/>
                </a:lnTo>
                <a:lnTo>
                  <a:pt x="6121" y="0"/>
                </a:lnTo>
                <a:lnTo>
                  <a:pt x="6121" y="6364"/>
                </a:lnTo>
              </a:path>
            </a:pathLst>
          </a:custGeom>
          <a:solidFill>
            <a:srgbClr val="F2F2F2"/>
          </a:solidFill>
          <a:ln>
            <a:solidFill>
              <a:srgbClr val="F2F2F2"/>
            </a:solidFill>
          </a:ln>
          <a:effectLst/>
        </p:spPr>
        <p:txBody>
          <a:bodyPr wrap="none" anchor="t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F503C2-F834-5DE1-64CC-76307BCE45D8}"/>
              </a:ext>
            </a:extLst>
          </p:cNvPr>
          <p:cNvSpPr txBox="1"/>
          <p:nvPr/>
        </p:nvSpPr>
        <p:spPr>
          <a:xfrm>
            <a:off x="36047" y="894941"/>
            <a:ext cx="23951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lvl="0" algn="ctr" defTabSz="1828434">
              <a:defRPr/>
            </a:pP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Targeted</a:t>
            </a: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Cost</a:t>
            </a: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Savings</a:t>
            </a: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($ or %)</a:t>
            </a: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415EDD7F-D2FF-4357-D393-CA039A63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83" y="1668525"/>
            <a:ext cx="640795" cy="646331"/>
          </a:xfrm>
          <a:custGeom>
            <a:avLst/>
            <a:gdLst>
              <a:gd name="T0" fmla="*/ 1991 w 1992"/>
              <a:gd name="T1" fmla="*/ 995 h 1992"/>
              <a:gd name="T2" fmla="*/ 1991 w 1992"/>
              <a:gd name="T3" fmla="*/ 995 h 1992"/>
              <a:gd name="T4" fmla="*/ 996 w 1992"/>
              <a:gd name="T5" fmla="*/ 1991 h 1992"/>
              <a:gd name="T6" fmla="*/ 996 w 1992"/>
              <a:gd name="T7" fmla="*/ 1991 h 1992"/>
              <a:gd name="T8" fmla="*/ 0 w 1992"/>
              <a:gd name="T9" fmla="*/ 995 h 1992"/>
              <a:gd name="T10" fmla="*/ 0 w 1992"/>
              <a:gd name="T11" fmla="*/ 995 h 1992"/>
              <a:gd name="T12" fmla="*/ 996 w 1992"/>
              <a:gd name="T13" fmla="*/ 0 h 1992"/>
              <a:gd name="T14" fmla="*/ 996 w 1992"/>
              <a:gd name="T15" fmla="*/ 0 h 1992"/>
              <a:gd name="T16" fmla="*/ 1991 w 1992"/>
              <a:gd name="T17" fmla="*/ 995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2" h="1992">
                <a:moveTo>
                  <a:pt x="1991" y="995"/>
                </a:moveTo>
                <a:lnTo>
                  <a:pt x="1991" y="995"/>
                </a:lnTo>
                <a:cubicBezTo>
                  <a:pt x="1991" y="1545"/>
                  <a:pt x="1545" y="1991"/>
                  <a:pt x="996" y="1991"/>
                </a:cubicBezTo>
                <a:lnTo>
                  <a:pt x="996" y="1991"/>
                </a:lnTo>
                <a:cubicBezTo>
                  <a:pt x="446" y="1991"/>
                  <a:pt x="0" y="1545"/>
                  <a:pt x="0" y="995"/>
                </a:cubicBezTo>
                <a:lnTo>
                  <a:pt x="0" y="995"/>
                </a:lnTo>
                <a:cubicBezTo>
                  <a:pt x="0" y="445"/>
                  <a:pt x="446" y="0"/>
                  <a:pt x="996" y="0"/>
                </a:cubicBezTo>
                <a:lnTo>
                  <a:pt x="996" y="0"/>
                </a:lnTo>
                <a:cubicBezTo>
                  <a:pt x="1545" y="0"/>
                  <a:pt x="1991" y="445"/>
                  <a:pt x="1991" y="9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1828434">
              <a:defRPr/>
            </a:pPr>
            <a:endParaRPr lang="en-US" sz="1400" ker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A3ECD43A-A468-2D53-A66D-43F75261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761" y="781760"/>
            <a:ext cx="2393619" cy="5594774"/>
          </a:xfrm>
          <a:custGeom>
            <a:avLst/>
            <a:gdLst>
              <a:gd name="T0" fmla="*/ 6051 w 6122"/>
              <a:gd name="T1" fmla="*/ 11643 h 11644"/>
              <a:gd name="T2" fmla="*/ 68 w 6122"/>
              <a:gd name="T3" fmla="*/ 11643 h 11644"/>
              <a:gd name="T4" fmla="*/ 68 w 6122"/>
              <a:gd name="T5" fmla="*/ 11643 h 11644"/>
              <a:gd name="T6" fmla="*/ 0 w 6122"/>
              <a:gd name="T7" fmla="*/ 11574 h 11644"/>
              <a:gd name="T8" fmla="*/ 0 w 6122"/>
              <a:gd name="T9" fmla="*/ 69 h 11644"/>
              <a:gd name="T10" fmla="*/ 0 w 6122"/>
              <a:gd name="T11" fmla="*/ 69 h 11644"/>
              <a:gd name="T12" fmla="*/ 68 w 6122"/>
              <a:gd name="T13" fmla="*/ 0 h 11644"/>
              <a:gd name="T14" fmla="*/ 6051 w 6122"/>
              <a:gd name="T15" fmla="*/ 0 h 11644"/>
              <a:gd name="T16" fmla="*/ 6051 w 6122"/>
              <a:gd name="T17" fmla="*/ 0 h 11644"/>
              <a:gd name="T18" fmla="*/ 6121 w 6122"/>
              <a:gd name="T19" fmla="*/ 69 h 11644"/>
              <a:gd name="T20" fmla="*/ 6121 w 6122"/>
              <a:gd name="T21" fmla="*/ 11574 h 11644"/>
              <a:gd name="T22" fmla="*/ 6121 w 6122"/>
              <a:gd name="T23" fmla="*/ 11574 h 11644"/>
              <a:gd name="T24" fmla="*/ 6051 w 6122"/>
              <a:gd name="T25" fmla="*/ 11643 h 1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22" h="11644">
                <a:moveTo>
                  <a:pt x="6051" y="11643"/>
                </a:moveTo>
                <a:lnTo>
                  <a:pt x="68" y="11643"/>
                </a:lnTo>
                <a:lnTo>
                  <a:pt x="68" y="11643"/>
                </a:lnTo>
                <a:cubicBezTo>
                  <a:pt x="30" y="11643"/>
                  <a:pt x="0" y="11612"/>
                  <a:pt x="0" y="11574"/>
                </a:cubicBezTo>
                <a:lnTo>
                  <a:pt x="0" y="69"/>
                </a:lnTo>
                <a:lnTo>
                  <a:pt x="0" y="69"/>
                </a:lnTo>
                <a:cubicBezTo>
                  <a:pt x="0" y="31"/>
                  <a:pt x="30" y="0"/>
                  <a:pt x="68" y="0"/>
                </a:cubicBezTo>
                <a:lnTo>
                  <a:pt x="6051" y="0"/>
                </a:lnTo>
                <a:lnTo>
                  <a:pt x="6051" y="0"/>
                </a:lnTo>
                <a:cubicBezTo>
                  <a:pt x="6090" y="0"/>
                  <a:pt x="6121" y="31"/>
                  <a:pt x="6121" y="69"/>
                </a:cubicBezTo>
                <a:lnTo>
                  <a:pt x="6121" y="11574"/>
                </a:lnTo>
                <a:lnTo>
                  <a:pt x="6121" y="11574"/>
                </a:lnTo>
                <a:cubicBezTo>
                  <a:pt x="6121" y="11612"/>
                  <a:pt x="6090" y="11643"/>
                  <a:pt x="6051" y="11643"/>
                </a:cubicBezTo>
              </a:path>
            </a:pathLst>
          </a:custGeom>
          <a:solidFill>
            <a:srgbClr val="493996"/>
          </a:solidFill>
          <a:ln>
            <a:solidFill>
              <a:srgbClr val="19214F"/>
            </a:solidFill>
          </a:ln>
          <a:effectLst/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D7A4DCF1-53D8-3819-5144-F1E625CD3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761" y="2390000"/>
            <a:ext cx="2393619" cy="3686240"/>
          </a:xfrm>
          <a:custGeom>
            <a:avLst/>
            <a:gdLst>
              <a:gd name="T0" fmla="*/ 6121 w 6122"/>
              <a:gd name="T1" fmla="*/ 6364 h 6365"/>
              <a:gd name="T2" fmla="*/ 0 w 6122"/>
              <a:gd name="T3" fmla="*/ 6364 h 6365"/>
              <a:gd name="T4" fmla="*/ 0 w 6122"/>
              <a:gd name="T5" fmla="*/ 0 h 6365"/>
              <a:gd name="T6" fmla="*/ 6121 w 6122"/>
              <a:gd name="T7" fmla="*/ 0 h 6365"/>
              <a:gd name="T8" fmla="*/ 6121 w 6122"/>
              <a:gd name="T9" fmla="*/ 6364 h 6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2" h="6365">
                <a:moveTo>
                  <a:pt x="6121" y="6364"/>
                </a:moveTo>
                <a:lnTo>
                  <a:pt x="0" y="6364"/>
                </a:lnTo>
                <a:lnTo>
                  <a:pt x="0" y="0"/>
                </a:lnTo>
                <a:lnTo>
                  <a:pt x="6121" y="0"/>
                </a:lnTo>
                <a:lnTo>
                  <a:pt x="6121" y="6364"/>
                </a:lnTo>
              </a:path>
            </a:pathLst>
          </a:custGeom>
          <a:solidFill>
            <a:srgbClr val="F2F2F2"/>
          </a:solidFill>
          <a:ln>
            <a:solidFill>
              <a:srgbClr val="F2F2F2"/>
            </a:solidFill>
          </a:ln>
          <a:effectLst/>
        </p:spPr>
        <p:txBody>
          <a:bodyPr wrap="none" anchor="t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286670-878A-E4F8-780A-69A51808F148}"/>
              </a:ext>
            </a:extLst>
          </p:cNvPr>
          <p:cNvSpPr txBox="1"/>
          <p:nvPr/>
        </p:nvSpPr>
        <p:spPr>
          <a:xfrm>
            <a:off x="2467237" y="894941"/>
            <a:ext cx="23951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lvl="0" algn="ctr" defTabSz="1828434">
              <a:defRPr/>
            </a:pP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Revenue Impact </a:t>
            </a:r>
          </a:p>
          <a:p>
            <a:pPr lvl="0" algn="ctr" defTabSz="1828434">
              <a:defRPr/>
            </a:pP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($ or %)</a:t>
            </a:r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8F6D409A-7501-EEA0-C314-A0006C1E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173" y="1668525"/>
            <a:ext cx="640795" cy="646331"/>
          </a:xfrm>
          <a:custGeom>
            <a:avLst/>
            <a:gdLst>
              <a:gd name="T0" fmla="*/ 1991 w 1992"/>
              <a:gd name="T1" fmla="*/ 995 h 1992"/>
              <a:gd name="T2" fmla="*/ 1991 w 1992"/>
              <a:gd name="T3" fmla="*/ 995 h 1992"/>
              <a:gd name="T4" fmla="*/ 996 w 1992"/>
              <a:gd name="T5" fmla="*/ 1991 h 1992"/>
              <a:gd name="T6" fmla="*/ 996 w 1992"/>
              <a:gd name="T7" fmla="*/ 1991 h 1992"/>
              <a:gd name="T8" fmla="*/ 0 w 1992"/>
              <a:gd name="T9" fmla="*/ 995 h 1992"/>
              <a:gd name="T10" fmla="*/ 0 w 1992"/>
              <a:gd name="T11" fmla="*/ 995 h 1992"/>
              <a:gd name="T12" fmla="*/ 996 w 1992"/>
              <a:gd name="T13" fmla="*/ 0 h 1992"/>
              <a:gd name="T14" fmla="*/ 996 w 1992"/>
              <a:gd name="T15" fmla="*/ 0 h 1992"/>
              <a:gd name="T16" fmla="*/ 1991 w 1992"/>
              <a:gd name="T17" fmla="*/ 995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2" h="1992">
                <a:moveTo>
                  <a:pt x="1991" y="995"/>
                </a:moveTo>
                <a:lnTo>
                  <a:pt x="1991" y="995"/>
                </a:lnTo>
                <a:cubicBezTo>
                  <a:pt x="1991" y="1545"/>
                  <a:pt x="1545" y="1991"/>
                  <a:pt x="996" y="1991"/>
                </a:cubicBezTo>
                <a:lnTo>
                  <a:pt x="996" y="1991"/>
                </a:lnTo>
                <a:cubicBezTo>
                  <a:pt x="446" y="1991"/>
                  <a:pt x="0" y="1545"/>
                  <a:pt x="0" y="995"/>
                </a:cubicBezTo>
                <a:lnTo>
                  <a:pt x="0" y="995"/>
                </a:lnTo>
                <a:cubicBezTo>
                  <a:pt x="0" y="445"/>
                  <a:pt x="446" y="0"/>
                  <a:pt x="996" y="0"/>
                </a:cubicBezTo>
                <a:lnTo>
                  <a:pt x="996" y="0"/>
                </a:lnTo>
                <a:cubicBezTo>
                  <a:pt x="1545" y="0"/>
                  <a:pt x="1991" y="445"/>
                  <a:pt x="1991" y="9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1828434">
              <a:defRPr/>
            </a:pPr>
            <a:endParaRPr lang="en-US" sz="1400" ker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1F7C6B0B-DCA6-7F23-DD08-F75B70450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951" y="781760"/>
            <a:ext cx="2393619" cy="5594774"/>
          </a:xfrm>
          <a:custGeom>
            <a:avLst/>
            <a:gdLst>
              <a:gd name="T0" fmla="*/ 6051 w 6122"/>
              <a:gd name="T1" fmla="*/ 11643 h 11644"/>
              <a:gd name="T2" fmla="*/ 68 w 6122"/>
              <a:gd name="T3" fmla="*/ 11643 h 11644"/>
              <a:gd name="T4" fmla="*/ 68 w 6122"/>
              <a:gd name="T5" fmla="*/ 11643 h 11644"/>
              <a:gd name="T6" fmla="*/ 0 w 6122"/>
              <a:gd name="T7" fmla="*/ 11574 h 11644"/>
              <a:gd name="T8" fmla="*/ 0 w 6122"/>
              <a:gd name="T9" fmla="*/ 69 h 11644"/>
              <a:gd name="T10" fmla="*/ 0 w 6122"/>
              <a:gd name="T11" fmla="*/ 69 h 11644"/>
              <a:gd name="T12" fmla="*/ 68 w 6122"/>
              <a:gd name="T13" fmla="*/ 0 h 11644"/>
              <a:gd name="T14" fmla="*/ 6051 w 6122"/>
              <a:gd name="T15" fmla="*/ 0 h 11644"/>
              <a:gd name="T16" fmla="*/ 6051 w 6122"/>
              <a:gd name="T17" fmla="*/ 0 h 11644"/>
              <a:gd name="T18" fmla="*/ 6121 w 6122"/>
              <a:gd name="T19" fmla="*/ 69 h 11644"/>
              <a:gd name="T20" fmla="*/ 6121 w 6122"/>
              <a:gd name="T21" fmla="*/ 11574 h 11644"/>
              <a:gd name="T22" fmla="*/ 6121 w 6122"/>
              <a:gd name="T23" fmla="*/ 11574 h 11644"/>
              <a:gd name="T24" fmla="*/ 6051 w 6122"/>
              <a:gd name="T25" fmla="*/ 11643 h 1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22" h="11644">
                <a:moveTo>
                  <a:pt x="6051" y="11643"/>
                </a:moveTo>
                <a:lnTo>
                  <a:pt x="68" y="11643"/>
                </a:lnTo>
                <a:lnTo>
                  <a:pt x="68" y="11643"/>
                </a:lnTo>
                <a:cubicBezTo>
                  <a:pt x="30" y="11643"/>
                  <a:pt x="0" y="11612"/>
                  <a:pt x="0" y="11574"/>
                </a:cubicBezTo>
                <a:lnTo>
                  <a:pt x="0" y="69"/>
                </a:lnTo>
                <a:lnTo>
                  <a:pt x="0" y="69"/>
                </a:lnTo>
                <a:cubicBezTo>
                  <a:pt x="0" y="31"/>
                  <a:pt x="30" y="0"/>
                  <a:pt x="68" y="0"/>
                </a:cubicBezTo>
                <a:lnTo>
                  <a:pt x="6051" y="0"/>
                </a:lnTo>
                <a:lnTo>
                  <a:pt x="6051" y="0"/>
                </a:lnTo>
                <a:cubicBezTo>
                  <a:pt x="6090" y="0"/>
                  <a:pt x="6121" y="31"/>
                  <a:pt x="6121" y="69"/>
                </a:cubicBezTo>
                <a:lnTo>
                  <a:pt x="6121" y="11574"/>
                </a:lnTo>
                <a:lnTo>
                  <a:pt x="6121" y="11574"/>
                </a:lnTo>
                <a:cubicBezTo>
                  <a:pt x="6121" y="11612"/>
                  <a:pt x="6090" y="11643"/>
                  <a:pt x="6051" y="11643"/>
                </a:cubicBezTo>
              </a:path>
            </a:pathLst>
          </a:custGeom>
          <a:solidFill>
            <a:srgbClr val="493996"/>
          </a:solidFill>
          <a:ln>
            <a:solidFill>
              <a:srgbClr val="19214F"/>
            </a:solidFill>
          </a:ln>
          <a:effectLst/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F9AEC41E-6110-02CE-0EF0-E9A9DC96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951" y="2390000"/>
            <a:ext cx="2393619" cy="3686240"/>
          </a:xfrm>
          <a:custGeom>
            <a:avLst/>
            <a:gdLst>
              <a:gd name="T0" fmla="*/ 6121 w 6122"/>
              <a:gd name="T1" fmla="*/ 6364 h 6365"/>
              <a:gd name="T2" fmla="*/ 0 w 6122"/>
              <a:gd name="T3" fmla="*/ 6364 h 6365"/>
              <a:gd name="T4" fmla="*/ 0 w 6122"/>
              <a:gd name="T5" fmla="*/ 0 h 6365"/>
              <a:gd name="T6" fmla="*/ 6121 w 6122"/>
              <a:gd name="T7" fmla="*/ 0 h 6365"/>
              <a:gd name="T8" fmla="*/ 6121 w 6122"/>
              <a:gd name="T9" fmla="*/ 6364 h 6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2" h="6365">
                <a:moveTo>
                  <a:pt x="6121" y="6364"/>
                </a:moveTo>
                <a:lnTo>
                  <a:pt x="0" y="6364"/>
                </a:lnTo>
                <a:lnTo>
                  <a:pt x="0" y="0"/>
                </a:lnTo>
                <a:lnTo>
                  <a:pt x="6121" y="0"/>
                </a:lnTo>
                <a:lnTo>
                  <a:pt x="6121" y="6364"/>
                </a:lnTo>
              </a:path>
            </a:pathLst>
          </a:custGeom>
          <a:solidFill>
            <a:srgbClr val="F2F2F2"/>
          </a:solidFill>
          <a:ln>
            <a:solidFill>
              <a:srgbClr val="F2F2F2"/>
            </a:solidFill>
          </a:ln>
          <a:effectLst/>
        </p:spPr>
        <p:txBody>
          <a:bodyPr wrap="none" anchor="t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A33838-0179-5B39-8507-D011FA27DF8D}"/>
              </a:ext>
            </a:extLst>
          </p:cNvPr>
          <p:cNvSpPr txBox="1"/>
          <p:nvPr/>
        </p:nvSpPr>
        <p:spPr>
          <a:xfrm>
            <a:off x="4898427" y="894941"/>
            <a:ext cx="23951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lvl="0" algn="ctr" defTabSz="1828434">
              <a:defRPr/>
            </a:pP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Mitigation (compliance, audit)</a:t>
            </a:r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17F276A3-B518-E4DA-0D44-36744D2D1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363" y="1668525"/>
            <a:ext cx="640795" cy="646331"/>
          </a:xfrm>
          <a:custGeom>
            <a:avLst/>
            <a:gdLst>
              <a:gd name="T0" fmla="*/ 1991 w 1992"/>
              <a:gd name="T1" fmla="*/ 995 h 1992"/>
              <a:gd name="T2" fmla="*/ 1991 w 1992"/>
              <a:gd name="T3" fmla="*/ 995 h 1992"/>
              <a:gd name="T4" fmla="*/ 996 w 1992"/>
              <a:gd name="T5" fmla="*/ 1991 h 1992"/>
              <a:gd name="T6" fmla="*/ 996 w 1992"/>
              <a:gd name="T7" fmla="*/ 1991 h 1992"/>
              <a:gd name="T8" fmla="*/ 0 w 1992"/>
              <a:gd name="T9" fmla="*/ 995 h 1992"/>
              <a:gd name="T10" fmla="*/ 0 w 1992"/>
              <a:gd name="T11" fmla="*/ 995 h 1992"/>
              <a:gd name="T12" fmla="*/ 996 w 1992"/>
              <a:gd name="T13" fmla="*/ 0 h 1992"/>
              <a:gd name="T14" fmla="*/ 996 w 1992"/>
              <a:gd name="T15" fmla="*/ 0 h 1992"/>
              <a:gd name="T16" fmla="*/ 1991 w 1992"/>
              <a:gd name="T17" fmla="*/ 995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2" h="1992">
                <a:moveTo>
                  <a:pt x="1991" y="995"/>
                </a:moveTo>
                <a:lnTo>
                  <a:pt x="1991" y="995"/>
                </a:lnTo>
                <a:cubicBezTo>
                  <a:pt x="1991" y="1545"/>
                  <a:pt x="1545" y="1991"/>
                  <a:pt x="996" y="1991"/>
                </a:cubicBezTo>
                <a:lnTo>
                  <a:pt x="996" y="1991"/>
                </a:lnTo>
                <a:cubicBezTo>
                  <a:pt x="446" y="1991"/>
                  <a:pt x="0" y="1545"/>
                  <a:pt x="0" y="995"/>
                </a:cubicBezTo>
                <a:lnTo>
                  <a:pt x="0" y="995"/>
                </a:lnTo>
                <a:cubicBezTo>
                  <a:pt x="0" y="445"/>
                  <a:pt x="446" y="0"/>
                  <a:pt x="996" y="0"/>
                </a:cubicBezTo>
                <a:lnTo>
                  <a:pt x="996" y="0"/>
                </a:lnTo>
                <a:cubicBezTo>
                  <a:pt x="1545" y="0"/>
                  <a:pt x="1991" y="445"/>
                  <a:pt x="1991" y="9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1828434">
              <a:defRPr/>
            </a:pPr>
            <a:endParaRPr lang="en-US" sz="1400" ker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399CB627-82F3-A657-02DB-22150FEB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141" y="781760"/>
            <a:ext cx="2393619" cy="5594774"/>
          </a:xfrm>
          <a:custGeom>
            <a:avLst/>
            <a:gdLst>
              <a:gd name="T0" fmla="*/ 6051 w 6122"/>
              <a:gd name="T1" fmla="*/ 11643 h 11644"/>
              <a:gd name="T2" fmla="*/ 68 w 6122"/>
              <a:gd name="T3" fmla="*/ 11643 h 11644"/>
              <a:gd name="T4" fmla="*/ 68 w 6122"/>
              <a:gd name="T5" fmla="*/ 11643 h 11644"/>
              <a:gd name="T6" fmla="*/ 0 w 6122"/>
              <a:gd name="T7" fmla="*/ 11574 h 11644"/>
              <a:gd name="T8" fmla="*/ 0 w 6122"/>
              <a:gd name="T9" fmla="*/ 69 h 11644"/>
              <a:gd name="T10" fmla="*/ 0 w 6122"/>
              <a:gd name="T11" fmla="*/ 69 h 11644"/>
              <a:gd name="T12" fmla="*/ 68 w 6122"/>
              <a:gd name="T13" fmla="*/ 0 h 11644"/>
              <a:gd name="T14" fmla="*/ 6051 w 6122"/>
              <a:gd name="T15" fmla="*/ 0 h 11644"/>
              <a:gd name="T16" fmla="*/ 6051 w 6122"/>
              <a:gd name="T17" fmla="*/ 0 h 11644"/>
              <a:gd name="T18" fmla="*/ 6121 w 6122"/>
              <a:gd name="T19" fmla="*/ 69 h 11644"/>
              <a:gd name="T20" fmla="*/ 6121 w 6122"/>
              <a:gd name="T21" fmla="*/ 11574 h 11644"/>
              <a:gd name="T22" fmla="*/ 6121 w 6122"/>
              <a:gd name="T23" fmla="*/ 11574 h 11644"/>
              <a:gd name="T24" fmla="*/ 6051 w 6122"/>
              <a:gd name="T25" fmla="*/ 11643 h 1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22" h="11644">
                <a:moveTo>
                  <a:pt x="6051" y="11643"/>
                </a:moveTo>
                <a:lnTo>
                  <a:pt x="68" y="11643"/>
                </a:lnTo>
                <a:lnTo>
                  <a:pt x="68" y="11643"/>
                </a:lnTo>
                <a:cubicBezTo>
                  <a:pt x="30" y="11643"/>
                  <a:pt x="0" y="11612"/>
                  <a:pt x="0" y="11574"/>
                </a:cubicBezTo>
                <a:lnTo>
                  <a:pt x="0" y="69"/>
                </a:lnTo>
                <a:lnTo>
                  <a:pt x="0" y="69"/>
                </a:lnTo>
                <a:cubicBezTo>
                  <a:pt x="0" y="31"/>
                  <a:pt x="30" y="0"/>
                  <a:pt x="68" y="0"/>
                </a:cubicBezTo>
                <a:lnTo>
                  <a:pt x="6051" y="0"/>
                </a:lnTo>
                <a:lnTo>
                  <a:pt x="6051" y="0"/>
                </a:lnTo>
                <a:cubicBezTo>
                  <a:pt x="6090" y="0"/>
                  <a:pt x="6121" y="31"/>
                  <a:pt x="6121" y="69"/>
                </a:cubicBezTo>
                <a:lnTo>
                  <a:pt x="6121" y="11574"/>
                </a:lnTo>
                <a:lnTo>
                  <a:pt x="6121" y="11574"/>
                </a:lnTo>
                <a:cubicBezTo>
                  <a:pt x="6121" y="11612"/>
                  <a:pt x="6090" y="11643"/>
                  <a:pt x="6051" y="11643"/>
                </a:cubicBezTo>
              </a:path>
            </a:pathLst>
          </a:custGeom>
          <a:solidFill>
            <a:srgbClr val="493996"/>
          </a:solidFill>
          <a:ln>
            <a:solidFill>
              <a:srgbClr val="19214F"/>
            </a:solidFill>
          </a:ln>
          <a:effectLst/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61CC6314-64BA-D27F-F1D6-EBA12E1E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141" y="2390000"/>
            <a:ext cx="2393619" cy="3686240"/>
          </a:xfrm>
          <a:custGeom>
            <a:avLst/>
            <a:gdLst>
              <a:gd name="T0" fmla="*/ 6121 w 6122"/>
              <a:gd name="T1" fmla="*/ 6364 h 6365"/>
              <a:gd name="T2" fmla="*/ 0 w 6122"/>
              <a:gd name="T3" fmla="*/ 6364 h 6365"/>
              <a:gd name="T4" fmla="*/ 0 w 6122"/>
              <a:gd name="T5" fmla="*/ 0 h 6365"/>
              <a:gd name="T6" fmla="*/ 6121 w 6122"/>
              <a:gd name="T7" fmla="*/ 0 h 6365"/>
              <a:gd name="T8" fmla="*/ 6121 w 6122"/>
              <a:gd name="T9" fmla="*/ 6364 h 6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2" h="6365">
                <a:moveTo>
                  <a:pt x="6121" y="6364"/>
                </a:moveTo>
                <a:lnTo>
                  <a:pt x="0" y="6364"/>
                </a:lnTo>
                <a:lnTo>
                  <a:pt x="0" y="0"/>
                </a:lnTo>
                <a:lnTo>
                  <a:pt x="6121" y="0"/>
                </a:lnTo>
                <a:lnTo>
                  <a:pt x="6121" y="6364"/>
                </a:lnTo>
              </a:path>
            </a:pathLst>
          </a:custGeom>
          <a:solidFill>
            <a:srgbClr val="F2F2F2"/>
          </a:solidFill>
          <a:ln>
            <a:solidFill>
              <a:srgbClr val="F2F2F2"/>
            </a:solidFill>
          </a:ln>
          <a:effectLst/>
        </p:spPr>
        <p:txBody>
          <a:bodyPr wrap="none" anchor="t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C26D0C-538D-3291-4EDC-6606E5B8A744}"/>
              </a:ext>
            </a:extLst>
          </p:cNvPr>
          <p:cNvSpPr txBox="1"/>
          <p:nvPr/>
        </p:nvSpPr>
        <p:spPr>
          <a:xfrm>
            <a:off x="7329617" y="894941"/>
            <a:ext cx="23951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lvl="0" algn="ctr" defTabSz="1828434">
              <a:defRPr/>
            </a:pP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Quarterly</a:t>
            </a: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AI </a:t>
            </a: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Scorecard</a:t>
            </a: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Owner</a:t>
            </a:r>
            <a:endParaRPr lang="fr-FR" b="1" kern="0">
              <a:solidFill>
                <a:srgbClr val="FFFF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2F4823B1-7882-BB58-6A86-2ED21F504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553" y="1668525"/>
            <a:ext cx="640795" cy="646331"/>
          </a:xfrm>
          <a:custGeom>
            <a:avLst/>
            <a:gdLst>
              <a:gd name="T0" fmla="*/ 1991 w 1992"/>
              <a:gd name="T1" fmla="*/ 995 h 1992"/>
              <a:gd name="T2" fmla="*/ 1991 w 1992"/>
              <a:gd name="T3" fmla="*/ 995 h 1992"/>
              <a:gd name="T4" fmla="*/ 996 w 1992"/>
              <a:gd name="T5" fmla="*/ 1991 h 1992"/>
              <a:gd name="T6" fmla="*/ 996 w 1992"/>
              <a:gd name="T7" fmla="*/ 1991 h 1992"/>
              <a:gd name="T8" fmla="*/ 0 w 1992"/>
              <a:gd name="T9" fmla="*/ 995 h 1992"/>
              <a:gd name="T10" fmla="*/ 0 w 1992"/>
              <a:gd name="T11" fmla="*/ 995 h 1992"/>
              <a:gd name="T12" fmla="*/ 996 w 1992"/>
              <a:gd name="T13" fmla="*/ 0 h 1992"/>
              <a:gd name="T14" fmla="*/ 996 w 1992"/>
              <a:gd name="T15" fmla="*/ 0 h 1992"/>
              <a:gd name="T16" fmla="*/ 1991 w 1992"/>
              <a:gd name="T17" fmla="*/ 995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2" h="1992">
                <a:moveTo>
                  <a:pt x="1991" y="995"/>
                </a:moveTo>
                <a:lnTo>
                  <a:pt x="1991" y="995"/>
                </a:lnTo>
                <a:cubicBezTo>
                  <a:pt x="1991" y="1545"/>
                  <a:pt x="1545" y="1991"/>
                  <a:pt x="996" y="1991"/>
                </a:cubicBezTo>
                <a:lnTo>
                  <a:pt x="996" y="1991"/>
                </a:lnTo>
                <a:cubicBezTo>
                  <a:pt x="446" y="1991"/>
                  <a:pt x="0" y="1545"/>
                  <a:pt x="0" y="995"/>
                </a:cubicBezTo>
                <a:lnTo>
                  <a:pt x="0" y="995"/>
                </a:lnTo>
                <a:cubicBezTo>
                  <a:pt x="0" y="445"/>
                  <a:pt x="446" y="0"/>
                  <a:pt x="996" y="0"/>
                </a:cubicBezTo>
                <a:lnTo>
                  <a:pt x="996" y="0"/>
                </a:lnTo>
                <a:cubicBezTo>
                  <a:pt x="1545" y="0"/>
                  <a:pt x="1991" y="445"/>
                  <a:pt x="1991" y="9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1828434">
              <a:defRPr/>
            </a:pPr>
            <a:endParaRPr lang="en-US" sz="1400" ker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CE23C385-440E-A676-F7FE-41E85C3C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331" y="781760"/>
            <a:ext cx="2393619" cy="5594774"/>
          </a:xfrm>
          <a:custGeom>
            <a:avLst/>
            <a:gdLst>
              <a:gd name="T0" fmla="*/ 6051 w 6122"/>
              <a:gd name="T1" fmla="*/ 11643 h 11644"/>
              <a:gd name="T2" fmla="*/ 68 w 6122"/>
              <a:gd name="T3" fmla="*/ 11643 h 11644"/>
              <a:gd name="T4" fmla="*/ 68 w 6122"/>
              <a:gd name="T5" fmla="*/ 11643 h 11644"/>
              <a:gd name="T6" fmla="*/ 0 w 6122"/>
              <a:gd name="T7" fmla="*/ 11574 h 11644"/>
              <a:gd name="T8" fmla="*/ 0 w 6122"/>
              <a:gd name="T9" fmla="*/ 69 h 11644"/>
              <a:gd name="T10" fmla="*/ 0 w 6122"/>
              <a:gd name="T11" fmla="*/ 69 h 11644"/>
              <a:gd name="T12" fmla="*/ 68 w 6122"/>
              <a:gd name="T13" fmla="*/ 0 h 11644"/>
              <a:gd name="T14" fmla="*/ 6051 w 6122"/>
              <a:gd name="T15" fmla="*/ 0 h 11644"/>
              <a:gd name="T16" fmla="*/ 6051 w 6122"/>
              <a:gd name="T17" fmla="*/ 0 h 11644"/>
              <a:gd name="T18" fmla="*/ 6121 w 6122"/>
              <a:gd name="T19" fmla="*/ 69 h 11644"/>
              <a:gd name="T20" fmla="*/ 6121 w 6122"/>
              <a:gd name="T21" fmla="*/ 11574 h 11644"/>
              <a:gd name="T22" fmla="*/ 6121 w 6122"/>
              <a:gd name="T23" fmla="*/ 11574 h 11644"/>
              <a:gd name="T24" fmla="*/ 6051 w 6122"/>
              <a:gd name="T25" fmla="*/ 11643 h 1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22" h="11644">
                <a:moveTo>
                  <a:pt x="6051" y="11643"/>
                </a:moveTo>
                <a:lnTo>
                  <a:pt x="68" y="11643"/>
                </a:lnTo>
                <a:lnTo>
                  <a:pt x="68" y="11643"/>
                </a:lnTo>
                <a:cubicBezTo>
                  <a:pt x="30" y="11643"/>
                  <a:pt x="0" y="11612"/>
                  <a:pt x="0" y="11574"/>
                </a:cubicBezTo>
                <a:lnTo>
                  <a:pt x="0" y="69"/>
                </a:lnTo>
                <a:lnTo>
                  <a:pt x="0" y="69"/>
                </a:lnTo>
                <a:cubicBezTo>
                  <a:pt x="0" y="31"/>
                  <a:pt x="30" y="0"/>
                  <a:pt x="68" y="0"/>
                </a:cubicBezTo>
                <a:lnTo>
                  <a:pt x="6051" y="0"/>
                </a:lnTo>
                <a:lnTo>
                  <a:pt x="6051" y="0"/>
                </a:lnTo>
                <a:cubicBezTo>
                  <a:pt x="6090" y="0"/>
                  <a:pt x="6121" y="31"/>
                  <a:pt x="6121" y="69"/>
                </a:cubicBezTo>
                <a:lnTo>
                  <a:pt x="6121" y="11574"/>
                </a:lnTo>
                <a:lnTo>
                  <a:pt x="6121" y="11574"/>
                </a:lnTo>
                <a:cubicBezTo>
                  <a:pt x="6121" y="11612"/>
                  <a:pt x="6090" y="11643"/>
                  <a:pt x="6051" y="11643"/>
                </a:cubicBezTo>
              </a:path>
            </a:pathLst>
          </a:custGeom>
          <a:solidFill>
            <a:srgbClr val="493996"/>
          </a:solidFill>
          <a:ln>
            <a:solidFill>
              <a:srgbClr val="19214F"/>
            </a:solidFill>
          </a:ln>
          <a:effectLst/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6" name="Freeform 8">
            <a:extLst>
              <a:ext uri="{FF2B5EF4-FFF2-40B4-BE49-F238E27FC236}">
                <a16:creationId xmlns:a16="http://schemas.microsoft.com/office/drawing/2014/main" id="{1212E3CC-9ADC-502D-B839-30884EB9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331" y="2390000"/>
            <a:ext cx="2393619" cy="3686240"/>
          </a:xfrm>
          <a:custGeom>
            <a:avLst/>
            <a:gdLst>
              <a:gd name="T0" fmla="*/ 6121 w 6122"/>
              <a:gd name="T1" fmla="*/ 6364 h 6365"/>
              <a:gd name="T2" fmla="*/ 0 w 6122"/>
              <a:gd name="T3" fmla="*/ 6364 h 6365"/>
              <a:gd name="T4" fmla="*/ 0 w 6122"/>
              <a:gd name="T5" fmla="*/ 0 h 6365"/>
              <a:gd name="T6" fmla="*/ 6121 w 6122"/>
              <a:gd name="T7" fmla="*/ 0 h 6365"/>
              <a:gd name="T8" fmla="*/ 6121 w 6122"/>
              <a:gd name="T9" fmla="*/ 6364 h 6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2" h="6365">
                <a:moveTo>
                  <a:pt x="6121" y="6364"/>
                </a:moveTo>
                <a:lnTo>
                  <a:pt x="0" y="6364"/>
                </a:lnTo>
                <a:lnTo>
                  <a:pt x="0" y="0"/>
                </a:lnTo>
                <a:lnTo>
                  <a:pt x="6121" y="0"/>
                </a:lnTo>
                <a:lnTo>
                  <a:pt x="6121" y="6364"/>
                </a:lnTo>
              </a:path>
            </a:pathLst>
          </a:custGeom>
          <a:solidFill>
            <a:srgbClr val="F2F2F2"/>
          </a:solidFill>
          <a:ln>
            <a:solidFill>
              <a:srgbClr val="F2F2F2"/>
            </a:solidFill>
          </a:ln>
          <a:effectLst/>
        </p:spPr>
        <p:txBody>
          <a:bodyPr wrap="none" anchor="t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73E1B0-DCA4-FE30-6EC0-98CC7F5AC1AC}"/>
              </a:ext>
            </a:extLst>
          </p:cNvPr>
          <p:cNvSpPr txBox="1"/>
          <p:nvPr/>
        </p:nvSpPr>
        <p:spPr>
          <a:xfrm>
            <a:off x="9760807" y="756441"/>
            <a:ext cx="239514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lvl="0" algn="ctr" defTabSz="1828434">
              <a:defRPr/>
            </a:pPr>
            <a:r>
              <a:rPr lang="fr-FR" b="1" kern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Success</a:t>
            </a:r>
            <a:r>
              <a: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Stories Documentation Process</a:t>
            </a:r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4D324DB3-5BA0-A46E-5A66-79D6120C0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743" y="1668525"/>
            <a:ext cx="640795" cy="646331"/>
          </a:xfrm>
          <a:custGeom>
            <a:avLst/>
            <a:gdLst>
              <a:gd name="T0" fmla="*/ 1991 w 1992"/>
              <a:gd name="T1" fmla="*/ 995 h 1992"/>
              <a:gd name="T2" fmla="*/ 1991 w 1992"/>
              <a:gd name="T3" fmla="*/ 995 h 1992"/>
              <a:gd name="T4" fmla="*/ 996 w 1992"/>
              <a:gd name="T5" fmla="*/ 1991 h 1992"/>
              <a:gd name="T6" fmla="*/ 996 w 1992"/>
              <a:gd name="T7" fmla="*/ 1991 h 1992"/>
              <a:gd name="T8" fmla="*/ 0 w 1992"/>
              <a:gd name="T9" fmla="*/ 995 h 1992"/>
              <a:gd name="T10" fmla="*/ 0 w 1992"/>
              <a:gd name="T11" fmla="*/ 995 h 1992"/>
              <a:gd name="T12" fmla="*/ 996 w 1992"/>
              <a:gd name="T13" fmla="*/ 0 h 1992"/>
              <a:gd name="T14" fmla="*/ 996 w 1992"/>
              <a:gd name="T15" fmla="*/ 0 h 1992"/>
              <a:gd name="T16" fmla="*/ 1991 w 1992"/>
              <a:gd name="T17" fmla="*/ 995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2" h="1992">
                <a:moveTo>
                  <a:pt x="1991" y="995"/>
                </a:moveTo>
                <a:lnTo>
                  <a:pt x="1991" y="995"/>
                </a:lnTo>
                <a:cubicBezTo>
                  <a:pt x="1991" y="1545"/>
                  <a:pt x="1545" y="1991"/>
                  <a:pt x="996" y="1991"/>
                </a:cubicBezTo>
                <a:lnTo>
                  <a:pt x="996" y="1991"/>
                </a:lnTo>
                <a:cubicBezTo>
                  <a:pt x="446" y="1991"/>
                  <a:pt x="0" y="1545"/>
                  <a:pt x="0" y="995"/>
                </a:cubicBezTo>
                <a:lnTo>
                  <a:pt x="0" y="995"/>
                </a:lnTo>
                <a:cubicBezTo>
                  <a:pt x="0" y="445"/>
                  <a:pt x="446" y="0"/>
                  <a:pt x="996" y="0"/>
                </a:cubicBezTo>
                <a:lnTo>
                  <a:pt x="996" y="0"/>
                </a:lnTo>
                <a:cubicBezTo>
                  <a:pt x="1545" y="0"/>
                  <a:pt x="1991" y="445"/>
                  <a:pt x="1991" y="995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anchor="ctr"/>
          <a:lstStyle/>
          <a:p>
            <a:pPr defTabSz="1828434">
              <a:defRPr/>
            </a:pPr>
            <a:endParaRPr lang="en-US" sz="1400" ker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9" name="Picture 2" descr="Profit ">
            <a:extLst>
              <a:ext uri="{FF2B5EF4-FFF2-40B4-BE49-F238E27FC236}">
                <a16:creationId xmlns:a16="http://schemas.microsoft.com/office/drawing/2014/main" id="{CE30D031-7BB4-7955-0161-B8004C0E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4" y="1707270"/>
            <a:ext cx="500782" cy="5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Revenue ">
            <a:extLst>
              <a:ext uri="{FF2B5EF4-FFF2-40B4-BE49-F238E27FC236}">
                <a16:creationId xmlns:a16="http://schemas.microsoft.com/office/drawing/2014/main" id="{EC265C35-99A5-B674-1389-90F1B09A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12" y="1718368"/>
            <a:ext cx="546644" cy="5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Risks ">
            <a:extLst>
              <a:ext uri="{FF2B5EF4-FFF2-40B4-BE49-F238E27FC236}">
                <a16:creationId xmlns:a16="http://schemas.microsoft.com/office/drawing/2014/main" id="{1B11720B-DCEC-3AD7-EA90-039A34B9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12" y="1769260"/>
            <a:ext cx="388779" cy="3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Scoreboard ">
            <a:hlinkClick r:id="rId6" tooltip="Scoreboard"/>
            <a:extLst>
              <a:ext uri="{FF2B5EF4-FFF2-40B4-BE49-F238E27FC236}">
                <a16:creationId xmlns:a16="http://schemas.microsoft.com/office/drawing/2014/main" id="{913FE10D-FFB8-8896-765F-6212ABE0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72" y="1829821"/>
            <a:ext cx="378231" cy="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Success ">
            <a:extLst>
              <a:ext uri="{FF2B5EF4-FFF2-40B4-BE49-F238E27FC236}">
                <a16:creationId xmlns:a16="http://schemas.microsoft.com/office/drawing/2014/main" id="{C999FDB2-6235-617F-682A-E08D6A64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427" y="1801739"/>
            <a:ext cx="379901" cy="3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Box 19465">
            <a:extLst>
              <a:ext uri="{FF2B5EF4-FFF2-40B4-BE49-F238E27FC236}">
                <a16:creationId xmlns:a16="http://schemas.microsoft.com/office/drawing/2014/main" id="{D610A56F-A23D-120C-EC36-11A07DDABA11}"/>
              </a:ext>
            </a:extLst>
          </p:cNvPr>
          <p:cNvSpPr txBox="1"/>
          <p:nvPr/>
        </p:nvSpPr>
        <p:spPr>
          <a:xfrm>
            <a:off x="-1599" y="2405472"/>
            <a:ext cx="2432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$2M annually (≈10% </a:t>
            </a:r>
            <a:r>
              <a:rPr lang="en-US" sz="160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Opex</a:t>
            </a:r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reduction) across Finance, HR, IT.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467" name="TextBox 19466">
            <a:extLst>
              <a:ext uri="{FF2B5EF4-FFF2-40B4-BE49-F238E27FC236}">
                <a16:creationId xmlns:a16="http://schemas.microsoft.com/office/drawing/2014/main" id="{51B95875-AB08-A759-4777-58C185CEF4F4}"/>
              </a:ext>
            </a:extLst>
          </p:cNvPr>
          <p:cNvSpPr txBox="1"/>
          <p:nvPr/>
        </p:nvSpPr>
        <p:spPr>
          <a:xfrm>
            <a:off x="2465600" y="2405472"/>
            <a:ext cx="24327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$1M incremental from AI-enabled offerings (personalization &amp; dynamic pricing).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468" name="TextBox 19467">
            <a:extLst>
              <a:ext uri="{FF2B5EF4-FFF2-40B4-BE49-F238E27FC236}">
                <a16:creationId xmlns:a16="http://schemas.microsoft.com/office/drawing/2014/main" id="{9C28915F-62C4-4F27-B214-96C35826A40A}"/>
              </a:ext>
            </a:extLst>
          </p:cNvPr>
          <p:cNvSpPr txBox="1"/>
          <p:nvPr/>
        </p:nvSpPr>
        <p:spPr>
          <a:xfrm>
            <a:off x="4860781" y="2405472"/>
            <a:ext cx="24327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Reduced audit findings; faster regulatory reporting; documented controls.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469" name="TextBox 19468">
            <a:extLst>
              <a:ext uri="{FF2B5EF4-FFF2-40B4-BE49-F238E27FC236}">
                <a16:creationId xmlns:a16="http://schemas.microsoft.com/office/drawing/2014/main" id="{B83E0B9D-3DF0-862E-1B4F-9D8FEEA87B16}"/>
              </a:ext>
            </a:extLst>
          </p:cNvPr>
          <p:cNvSpPr txBox="1"/>
          <p:nvPr/>
        </p:nvSpPr>
        <p:spPr>
          <a:xfrm>
            <a:off x="7290409" y="2405472"/>
            <a:ext cx="2432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GCC AI Lead (reports to AI Council).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470" name="TextBox 19469">
            <a:extLst>
              <a:ext uri="{FF2B5EF4-FFF2-40B4-BE49-F238E27FC236}">
                <a16:creationId xmlns:a16="http://schemas.microsoft.com/office/drawing/2014/main" id="{12A6B7EE-77E3-C91C-A679-0C01B7DA45CB}"/>
              </a:ext>
            </a:extLst>
          </p:cNvPr>
          <p:cNvSpPr txBox="1"/>
          <p:nvPr/>
        </p:nvSpPr>
        <p:spPr>
          <a:xfrm>
            <a:off x="9723198" y="2405472"/>
            <a:ext cx="2432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One-pagers + internal town halls; Teams/Yammer posts; exec briefings; reusable playbooks.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6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1940C-3996-2A4F-59E1-4B84441F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20FCA6-D7A4-AF81-FA22-D715BA35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59C506C8-BC5F-7474-9A81-EE64E3E1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E0DE14-A375-921C-6978-89A512DDE655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FB54C-2F59-577E-6B97-D3D038933518}"/>
              </a:ext>
            </a:extLst>
          </p:cNvPr>
          <p:cNvSpPr txBox="1"/>
          <p:nvPr/>
        </p:nvSpPr>
        <p:spPr>
          <a:xfrm>
            <a:off x="186182" y="44451"/>
            <a:ext cx="72273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10. Value Realization - Template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E8279F-B209-D961-AEDB-D734378244F1}"/>
              </a:ext>
            </a:extLst>
          </p:cNvPr>
          <p:cNvGrpSpPr/>
          <p:nvPr/>
        </p:nvGrpSpPr>
        <p:grpSpPr>
          <a:xfrm>
            <a:off x="36047" y="781760"/>
            <a:ext cx="2395143" cy="5594774"/>
            <a:chOff x="3700856" y="781760"/>
            <a:chExt cx="2395143" cy="5594774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8DE3B17-DD14-A683-2D79-CCB61543B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781760"/>
              <a:ext cx="2393619" cy="5594774"/>
            </a:xfrm>
            <a:custGeom>
              <a:avLst/>
              <a:gdLst>
                <a:gd name="T0" fmla="*/ 6051 w 6122"/>
                <a:gd name="T1" fmla="*/ 11643 h 11644"/>
                <a:gd name="T2" fmla="*/ 68 w 6122"/>
                <a:gd name="T3" fmla="*/ 11643 h 11644"/>
                <a:gd name="T4" fmla="*/ 68 w 6122"/>
                <a:gd name="T5" fmla="*/ 11643 h 11644"/>
                <a:gd name="T6" fmla="*/ 0 w 6122"/>
                <a:gd name="T7" fmla="*/ 11574 h 11644"/>
                <a:gd name="T8" fmla="*/ 0 w 6122"/>
                <a:gd name="T9" fmla="*/ 69 h 11644"/>
                <a:gd name="T10" fmla="*/ 0 w 6122"/>
                <a:gd name="T11" fmla="*/ 69 h 11644"/>
                <a:gd name="T12" fmla="*/ 68 w 6122"/>
                <a:gd name="T13" fmla="*/ 0 h 11644"/>
                <a:gd name="T14" fmla="*/ 6051 w 6122"/>
                <a:gd name="T15" fmla="*/ 0 h 11644"/>
                <a:gd name="T16" fmla="*/ 6051 w 6122"/>
                <a:gd name="T17" fmla="*/ 0 h 11644"/>
                <a:gd name="T18" fmla="*/ 6121 w 6122"/>
                <a:gd name="T19" fmla="*/ 69 h 11644"/>
                <a:gd name="T20" fmla="*/ 6121 w 6122"/>
                <a:gd name="T21" fmla="*/ 11574 h 11644"/>
                <a:gd name="T22" fmla="*/ 6121 w 6122"/>
                <a:gd name="T23" fmla="*/ 11574 h 11644"/>
                <a:gd name="T24" fmla="*/ 6051 w 6122"/>
                <a:gd name="T25" fmla="*/ 11643 h 1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22" h="11644">
                  <a:moveTo>
                    <a:pt x="6051" y="11643"/>
                  </a:moveTo>
                  <a:lnTo>
                    <a:pt x="68" y="11643"/>
                  </a:lnTo>
                  <a:lnTo>
                    <a:pt x="68" y="11643"/>
                  </a:lnTo>
                  <a:cubicBezTo>
                    <a:pt x="30" y="11643"/>
                    <a:pt x="0" y="11612"/>
                    <a:pt x="0" y="11574"/>
                  </a:cubicBezTo>
                  <a:lnTo>
                    <a:pt x="0" y="69"/>
                  </a:lnTo>
                  <a:lnTo>
                    <a:pt x="0" y="69"/>
                  </a:lnTo>
                  <a:cubicBezTo>
                    <a:pt x="0" y="31"/>
                    <a:pt x="30" y="0"/>
                    <a:pt x="68" y="0"/>
                  </a:cubicBezTo>
                  <a:lnTo>
                    <a:pt x="6051" y="0"/>
                  </a:lnTo>
                  <a:lnTo>
                    <a:pt x="6051" y="0"/>
                  </a:lnTo>
                  <a:cubicBezTo>
                    <a:pt x="6090" y="0"/>
                    <a:pt x="6121" y="31"/>
                    <a:pt x="6121" y="69"/>
                  </a:cubicBezTo>
                  <a:lnTo>
                    <a:pt x="6121" y="11574"/>
                  </a:lnTo>
                  <a:lnTo>
                    <a:pt x="6121" y="11574"/>
                  </a:lnTo>
                  <a:cubicBezTo>
                    <a:pt x="6121" y="11612"/>
                    <a:pt x="6090" y="11643"/>
                    <a:pt x="6051" y="11643"/>
                  </a:cubicBezTo>
                </a:path>
              </a:pathLst>
            </a:custGeom>
            <a:solidFill>
              <a:srgbClr val="493996"/>
            </a:solidFill>
            <a:ln>
              <a:solidFill>
                <a:srgbClr val="19214F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A2474E6-C7CA-DE0C-5B31-AE1F206E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2390000"/>
              <a:ext cx="2393619" cy="3686240"/>
            </a:xfrm>
            <a:custGeom>
              <a:avLst/>
              <a:gdLst>
                <a:gd name="T0" fmla="*/ 6121 w 6122"/>
                <a:gd name="T1" fmla="*/ 6364 h 6365"/>
                <a:gd name="T2" fmla="*/ 0 w 6122"/>
                <a:gd name="T3" fmla="*/ 6364 h 6365"/>
                <a:gd name="T4" fmla="*/ 0 w 6122"/>
                <a:gd name="T5" fmla="*/ 0 h 6365"/>
                <a:gd name="T6" fmla="*/ 6121 w 6122"/>
                <a:gd name="T7" fmla="*/ 0 h 6365"/>
                <a:gd name="T8" fmla="*/ 6121 w 6122"/>
                <a:gd name="T9" fmla="*/ 6364 h 6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2" h="6365">
                  <a:moveTo>
                    <a:pt x="6121" y="6364"/>
                  </a:moveTo>
                  <a:lnTo>
                    <a:pt x="0" y="6364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6121" y="6364"/>
                  </a:lnTo>
                </a:path>
              </a:pathLst>
            </a:custGeom>
            <a:solidFill>
              <a:srgbClr val="F2F2F2"/>
            </a:solidFill>
            <a:ln>
              <a:solidFill>
                <a:srgbClr val="F2F2F2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6F3F26-FCC8-9068-29B7-0FE94F9A8951}"/>
                </a:ext>
              </a:extLst>
            </p:cNvPr>
            <p:cNvSpPr txBox="1"/>
            <p:nvPr/>
          </p:nvSpPr>
          <p:spPr>
            <a:xfrm>
              <a:off x="3700856" y="894941"/>
              <a:ext cx="23951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lvl="0" algn="ctr" defTabSz="1828434">
                <a:defRPr/>
              </a:pP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Targeted</a:t>
              </a: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Cost</a:t>
              </a: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Savings</a:t>
              </a: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($ or %)</a:t>
              </a:r>
            </a:p>
          </p:txBody>
        </p:sp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EAC6AF10-0CE5-FE21-9D72-4014478A2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792" y="1668525"/>
              <a:ext cx="640795" cy="646331"/>
            </a:xfrm>
            <a:custGeom>
              <a:avLst/>
              <a:gdLst>
                <a:gd name="T0" fmla="*/ 1991 w 1992"/>
                <a:gd name="T1" fmla="*/ 995 h 1992"/>
                <a:gd name="T2" fmla="*/ 1991 w 1992"/>
                <a:gd name="T3" fmla="*/ 995 h 1992"/>
                <a:gd name="T4" fmla="*/ 996 w 1992"/>
                <a:gd name="T5" fmla="*/ 1991 h 1992"/>
                <a:gd name="T6" fmla="*/ 996 w 1992"/>
                <a:gd name="T7" fmla="*/ 1991 h 1992"/>
                <a:gd name="T8" fmla="*/ 0 w 1992"/>
                <a:gd name="T9" fmla="*/ 995 h 1992"/>
                <a:gd name="T10" fmla="*/ 0 w 1992"/>
                <a:gd name="T11" fmla="*/ 995 h 1992"/>
                <a:gd name="T12" fmla="*/ 996 w 1992"/>
                <a:gd name="T13" fmla="*/ 0 h 1992"/>
                <a:gd name="T14" fmla="*/ 996 w 1992"/>
                <a:gd name="T15" fmla="*/ 0 h 1992"/>
                <a:gd name="T16" fmla="*/ 1991 w 1992"/>
                <a:gd name="T17" fmla="*/ 995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2" h="1992">
                  <a:moveTo>
                    <a:pt x="1991" y="995"/>
                  </a:moveTo>
                  <a:lnTo>
                    <a:pt x="1991" y="995"/>
                  </a:lnTo>
                  <a:cubicBezTo>
                    <a:pt x="1991" y="1545"/>
                    <a:pt x="1545" y="1991"/>
                    <a:pt x="996" y="1991"/>
                  </a:cubicBezTo>
                  <a:lnTo>
                    <a:pt x="996" y="1991"/>
                  </a:lnTo>
                  <a:cubicBezTo>
                    <a:pt x="446" y="1991"/>
                    <a:pt x="0" y="1545"/>
                    <a:pt x="0" y="995"/>
                  </a:cubicBezTo>
                  <a:lnTo>
                    <a:pt x="0" y="995"/>
                  </a:lnTo>
                  <a:cubicBezTo>
                    <a:pt x="0" y="445"/>
                    <a:pt x="446" y="0"/>
                    <a:pt x="996" y="0"/>
                  </a:cubicBezTo>
                  <a:lnTo>
                    <a:pt x="996" y="0"/>
                  </a:lnTo>
                  <a:cubicBezTo>
                    <a:pt x="1545" y="0"/>
                    <a:pt x="1991" y="445"/>
                    <a:pt x="1991" y="99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>
                <a:defRPr/>
              </a:pPr>
              <a:endParaRPr lang="en-US" sz="1400" ker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1EE7DC-2274-EDFD-0C4E-44BD9CA1F9BE}"/>
              </a:ext>
            </a:extLst>
          </p:cNvPr>
          <p:cNvGrpSpPr/>
          <p:nvPr/>
        </p:nvGrpSpPr>
        <p:grpSpPr>
          <a:xfrm>
            <a:off x="2467237" y="781760"/>
            <a:ext cx="2395143" cy="5594774"/>
            <a:chOff x="3700856" y="781760"/>
            <a:chExt cx="2395143" cy="5594774"/>
          </a:xfrm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2097741C-6612-7E0C-E244-FD7E0A772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781760"/>
              <a:ext cx="2393619" cy="5594774"/>
            </a:xfrm>
            <a:custGeom>
              <a:avLst/>
              <a:gdLst>
                <a:gd name="T0" fmla="*/ 6051 w 6122"/>
                <a:gd name="T1" fmla="*/ 11643 h 11644"/>
                <a:gd name="T2" fmla="*/ 68 w 6122"/>
                <a:gd name="T3" fmla="*/ 11643 h 11644"/>
                <a:gd name="T4" fmla="*/ 68 w 6122"/>
                <a:gd name="T5" fmla="*/ 11643 h 11644"/>
                <a:gd name="T6" fmla="*/ 0 w 6122"/>
                <a:gd name="T7" fmla="*/ 11574 h 11644"/>
                <a:gd name="T8" fmla="*/ 0 w 6122"/>
                <a:gd name="T9" fmla="*/ 69 h 11644"/>
                <a:gd name="T10" fmla="*/ 0 w 6122"/>
                <a:gd name="T11" fmla="*/ 69 h 11644"/>
                <a:gd name="T12" fmla="*/ 68 w 6122"/>
                <a:gd name="T13" fmla="*/ 0 h 11644"/>
                <a:gd name="T14" fmla="*/ 6051 w 6122"/>
                <a:gd name="T15" fmla="*/ 0 h 11644"/>
                <a:gd name="T16" fmla="*/ 6051 w 6122"/>
                <a:gd name="T17" fmla="*/ 0 h 11644"/>
                <a:gd name="T18" fmla="*/ 6121 w 6122"/>
                <a:gd name="T19" fmla="*/ 69 h 11644"/>
                <a:gd name="T20" fmla="*/ 6121 w 6122"/>
                <a:gd name="T21" fmla="*/ 11574 h 11644"/>
                <a:gd name="T22" fmla="*/ 6121 w 6122"/>
                <a:gd name="T23" fmla="*/ 11574 h 11644"/>
                <a:gd name="T24" fmla="*/ 6051 w 6122"/>
                <a:gd name="T25" fmla="*/ 11643 h 1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22" h="11644">
                  <a:moveTo>
                    <a:pt x="6051" y="11643"/>
                  </a:moveTo>
                  <a:lnTo>
                    <a:pt x="68" y="11643"/>
                  </a:lnTo>
                  <a:lnTo>
                    <a:pt x="68" y="11643"/>
                  </a:lnTo>
                  <a:cubicBezTo>
                    <a:pt x="30" y="11643"/>
                    <a:pt x="0" y="11612"/>
                    <a:pt x="0" y="11574"/>
                  </a:cubicBezTo>
                  <a:lnTo>
                    <a:pt x="0" y="69"/>
                  </a:lnTo>
                  <a:lnTo>
                    <a:pt x="0" y="69"/>
                  </a:lnTo>
                  <a:cubicBezTo>
                    <a:pt x="0" y="31"/>
                    <a:pt x="30" y="0"/>
                    <a:pt x="68" y="0"/>
                  </a:cubicBezTo>
                  <a:lnTo>
                    <a:pt x="6051" y="0"/>
                  </a:lnTo>
                  <a:lnTo>
                    <a:pt x="6051" y="0"/>
                  </a:lnTo>
                  <a:cubicBezTo>
                    <a:pt x="6090" y="0"/>
                    <a:pt x="6121" y="31"/>
                    <a:pt x="6121" y="69"/>
                  </a:cubicBezTo>
                  <a:lnTo>
                    <a:pt x="6121" y="11574"/>
                  </a:lnTo>
                  <a:lnTo>
                    <a:pt x="6121" y="11574"/>
                  </a:lnTo>
                  <a:cubicBezTo>
                    <a:pt x="6121" y="11612"/>
                    <a:pt x="6090" y="11643"/>
                    <a:pt x="6051" y="11643"/>
                  </a:cubicBezTo>
                </a:path>
              </a:pathLst>
            </a:custGeom>
            <a:solidFill>
              <a:srgbClr val="493996"/>
            </a:solidFill>
            <a:ln>
              <a:solidFill>
                <a:srgbClr val="19214F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2A16549-3955-3E82-2C92-0889585B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2390000"/>
              <a:ext cx="2393619" cy="3686240"/>
            </a:xfrm>
            <a:custGeom>
              <a:avLst/>
              <a:gdLst>
                <a:gd name="T0" fmla="*/ 6121 w 6122"/>
                <a:gd name="T1" fmla="*/ 6364 h 6365"/>
                <a:gd name="T2" fmla="*/ 0 w 6122"/>
                <a:gd name="T3" fmla="*/ 6364 h 6365"/>
                <a:gd name="T4" fmla="*/ 0 w 6122"/>
                <a:gd name="T5" fmla="*/ 0 h 6365"/>
                <a:gd name="T6" fmla="*/ 6121 w 6122"/>
                <a:gd name="T7" fmla="*/ 0 h 6365"/>
                <a:gd name="T8" fmla="*/ 6121 w 6122"/>
                <a:gd name="T9" fmla="*/ 6364 h 6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2" h="6365">
                  <a:moveTo>
                    <a:pt x="6121" y="6364"/>
                  </a:moveTo>
                  <a:lnTo>
                    <a:pt x="0" y="6364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6121" y="6364"/>
                  </a:lnTo>
                </a:path>
              </a:pathLst>
            </a:custGeom>
            <a:solidFill>
              <a:srgbClr val="F2F2F2"/>
            </a:solidFill>
            <a:ln>
              <a:solidFill>
                <a:srgbClr val="F2F2F2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F0307B-FE54-53CF-B306-07BAF9674D90}"/>
                </a:ext>
              </a:extLst>
            </p:cNvPr>
            <p:cNvSpPr txBox="1"/>
            <p:nvPr/>
          </p:nvSpPr>
          <p:spPr>
            <a:xfrm>
              <a:off x="3700856" y="894941"/>
              <a:ext cx="23951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lvl="0" algn="ctr" defTabSz="1828434">
                <a:defRPr/>
              </a:pP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Revenue Impact </a:t>
              </a:r>
            </a:p>
            <a:p>
              <a:pPr lvl="0" algn="ctr" defTabSz="1828434">
                <a:defRPr/>
              </a:pP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($ or %)</a:t>
              </a:r>
            </a:p>
          </p:txBody>
        </p:sp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958B9BC5-FEF1-DEE6-4CCA-F03AA9E43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792" y="1668525"/>
              <a:ext cx="640795" cy="646331"/>
            </a:xfrm>
            <a:custGeom>
              <a:avLst/>
              <a:gdLst>
                <a:gd name="T0" fmla="*/ 1991 w 1992"/>
                <a:gd name="T1" fmla="*/ 995 h 1992"/>
                <a:gd name="T2" fmla="*/ 1991 w 1992"/>
                <a:gd name="T3" fmla="*/ 995 h 1992"/>
                <a:gd name="T4" fmla="*/ 996 w 1992"/>
                <a:gd name="T5" fmla="*/ 1991 h 1992"/>
                <a:gd name="T6" fmla="*/ 996 w 1992"/>
                <a:gd name="T7" fmla="*/ 1991 h 1992"/>
                <a:gd name="T8" fmla="*/ 0 w 1992"/>
                <a:gd name="T9" fmla="*/ 995 h 1992"/>
                <a:gd name="T10" fmla="*/ 0 w 1992"/>
                <a:gd name="T11" fmla="*/ 995 h 1992"/>
                <a:gd name="T12" fmla="*/ 996 w 1992"/>
                <a:gd name="T13" fmla="*/ 0 h 1992"/>
                <a:gd name="T14" fmla="*/ 996 w 1992"/>
                <a:gd name="T15" fmla="*/ 0 h 1992"/>
                <a:gd name="T16" fmla="*/ 1991 w 1992"/>
                <a:gd name="T17" fmla="*/ 995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2" h="1992">
                  <a:moveTo>
                    <a:pt x="1991" y="995"/>
                  </a:moveTo>
                  <a:lnTo>
                    <a:pt x="1991" y="995"/>
                  </a:lnTo>
                  <a:cubicBezTo>
                    <a:pt x="1991" y="1545"/>
                    <a:pt x="1545" y="1991"/>
                    <a:pt x="996" y="1991"/>
                  </a:cubicBezTo>
                  <a:lnTo>
                    <a:pt x="996" y="1991"/>
                  </a:lnTo>
                  <a:cubicBezTo>
                    <a:pt x="446" y="1991"/>
                    <a:pt x="0" y="1545"/>
                    <a:pt x="0" y="995"/>
                  </a:cubicBezTo>
                  <a:lnTo>
                    <a:pt x="0" y="995"/>
                  </a:lnTo>
                  <a:cubicBezTo>
                    <a:pt x="0" y="445"/>
                    <a:pt x="446" y="0"/>
                    <a:pt x="996" y="0"/>
                  </a:cubicBezTo>
                  <a:lnTo>
                    <a:pt x="996" y="0"/>
                  </a:lnTo>
                  <a:cubicBezTo>
                    <a:pt x="1545" y="0"/>
                    <a:pt x="1991" y="445"/>
                    <a:pt x="1991" y="99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>
                <a:defRPr/>
              </a:pPr>
              <a:endParaRPr lang="en-US" sz="1400" ker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5625B9-CAF0-22EB-57CE-19BCD8B99FCE}"/>
              </a:ext>
            </a:extLst>
          </p:cNvPr>
          <p:cNvGrpSpPr/>
          <p:nvPr/>
        </p:nvGrpSpPr>
        <p:grpSpPr>
          <a:xfrm>
            <a:off x="4898427" y="781760"/>
            <a:ext cx="2395143" cy="5594774"/>
            <a:chOff x="3700856" y="781760"/>
            <a:chExt cx="2395143" cy="5594774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74CCDE5-EFEB-26C4-D269-03DD1C4BF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781760"/>
              <a:ext cx="2393619" cy="5594774"/>
            </a:xfrm>
            <a:custGeom>
              <a:avLst/>
              <a:gdLst>
                <a:gd name="T0" fmla="*/ 6051 w 6122"/>
                <a:gd name="T1" fmla="*/ 11643 h 11644"/>
                <a:gd name="T2" fmla="*/ 68 w 6122"/>
                <a:gd name="T3" fmla="*/ 11643 h 11644"/>
                <a:gd name="T4" fmla="*/ 68 w 6122"/>
                <a:gd name="T5" fmla="*/ 11643 h 11644"/>
                <a:gd name="T6" fmla="*/ 0 w 6122"/>
                <a:gd name="T7" fmla="*/ 11574 h 11644"/>
                <a:gd name="T8" fmla="*/ 0 w 6122"/>
                <a:gd name="T9" fmla="*/ 69 h 11644"/>
                <a:gd name="T10" fmla="*/ 0 w 6122"/>
                <a:gd name="T11" fmla="*/ 69 h 11644"/>
                <a:gd name="T12" fmla="*/ 68 w 6122"/>
                <a:gd name="T13" fmla="*/ 0 h 11644"/>
                <a:gd name="T14" fmla="*/ 6051 w 6122"/>
                <a:gd name="T15" fmla="*/ 0 h 11644"/>
                <a:gd name="T16" fmla="*/ 6051 w 6122"/>
                <a:gd name="T17" fmla="*/ 0 h 11644"/>
                <a:gd name="T18" fmla="*/ 6121 w 6122"/>
                <a:gd name="T19" fmla="*/ 69 h 11644"/>
                <a:gd name="T20" fmla="*/ 6121 w 6122"/>
                <a:gd name="T21" fmla="*/ 11574 h 11644"/>
                <a:gd name="T22" fmla="*/ 6121 w 6122"/>
                <a:gd name="T23" fmla="*/ 11574 h 11644"/>
                <a:gd name="T24" fmla="*/ 6051 w 6122"/>
                <a:gd name="T25" fmla="*/ 11643 h 1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22" h="11644">
                  <a:moveTo>
                    <a:pt x="6051" y="11643"/>
                  </a:moveTo>
                  <a:lnTo>
                    <a:pt x="68" y="11643"/>
                  </a:lnTo>
                  <a:lnTo>
                    <a:pt x="68" y="11643"/>
                  </a:lnTo>
                  <a:cubicBezTo>
                    <a:pt x="30" y="11643"/>
                    <a:pt x="0" y="11612"/>
                    <a:pt x="0" y="11574"/>
                  </a:cubicBezTo>
                  <a:lnTo>
                    <a:pt x="0" y="69"/>
                  </a:lnTo>
                  <a:lnTo>
                    <a:pt x="0" y="69"/>
                  </a:lnTo>
                  <a:cubicBezTo>
                    <a:pt x="0" y="31"/>
                    <a:pt x="30" y="0"/>
                    <a:pt x="68" y="0"/>
                  </a:cubicBezTo>
                  <a:lnTo>
                    <a:pt x="6051" y="0"/>
                  </a:lnTo>
                  <a:lnTo>
                    <a:pt x="6051" y="0"/>
                  </a:lnTo>
                  <a:cubicBezTo>
                    <a:pt x="6090" y="0"/>
                    <a:pt x="6121" y="31"/>
                    <a:pt x="6121" y="69"/>
                  </a:cubicBezTo>
                  <a:lnTo>
                    <a:pt x="6121" y="11574"/>
                  </a:lnTo>
                  <a:lnTo>
                    <a:pt x="6121" y="11574"/>
                  </a:lnTo>
                  <a:cubicBezTo>
                    <a:pt x="6121" y="11612"/>
                    <a:pt x="6090" y="11643"/>
                    <a:pt x="6051" y="11643"/>
                  </a:cubicBezTo>
                </a:path>
              </a:pathLst>
            </a:custGeom>
            <a:solidFill>
              <a:srgbClr val="493996"/>
            </a:solidFill>
            <a:ln>
              <a:solidFill>
                <a:srgbClr val="19214F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42F55D97-4348-E906-8D04-6B3E422C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2390000"/>
              <a:ext cx="2393619" cy="3686240"/>
            </a:xfrm>
            <a:custGeom>
              <a:avLst/>
              <a:gdLst>
                <a:gd name="T0" fmla="*/ 6121 w 6122"/>
                <a:gd name="T1" fmla="*/ 6364 h 6365"/>
                <a:gd name="T2" fmla="*/ 0 w 6122"/>
                <a:gd name="T3" fmla="*/ 6364 h 6365"/>
                <a:gd name="T4" fmla="*/ 0 w 6122"/>
                <a:gd name="T5" fmla="*/ 0 h 6365"/>
                <a:gd name="T6" fmla="*/ 6121 w 6122"/>
                <a:gd name="T7" fmla="*/ 0 h 6365"/>
                <a:gd name="T8" fmla="*/ 6121 w 6122"/>
                <a:gd name="T9" fmla="*/ 6364 h 6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2" h="6365">
                  <a:moveTo>
                    <a:pt x="6121" y="6364"/>
                  </a:moveTo>
                  <a:lnTo>
                    <a:pt x="0" y="6364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6121" y="6364"/>
                  </a:lnTo>
                </a:path>
              </a:pathLst>
            </a:custGeom>
            <a:solidFill>
              <a:srgbClr val="F2F2F2"/>
            </a:solidFill>
            <a:ln>
              <a:solidFill>
                <a:srgbClr val="F2F2F2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8BB1CD-F6B6-DA7D-3176-B9D6CAAB5B74}"/>
                </a:ext>
              </a:extLst>
            </p:cNvPr>
            <p:cNvSpPr txBox="1"/>
            <p:nvPr/>
          </p:nvSpPr>
          <p:spPr>
            <a:xfrm>
              <a:off x="3700856" y="894941"/>
              <a:ext cx="23951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lvl="0" algn="ctr" defTabSz="1828434">
                <a:defRPr/>
              </a:pP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Risk Mitigation (compliance, audit)</a:t>
              </a:r>
            </a:p>
          </p:txBody>
        </p:sp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2586E669-C0FF-C6DA-1D60-E922F817D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792" y="1668525"/>
              <a:ext cx="640795" cy="646331"/>
            </a:xfrm>
            <a:custGeom>
              <a:avLst/>
              <a:gdLst>
                <a:gd name="T0" fmla="*/ 1991 w 1992"/>
                <a:gd name="T1" fmla="*/ 995 h 1992"/>
                <a:gd name="T2" fmla="*/ 1991 w 1992"/>
                <a:gd name="T3" fmla="*/ 995 h 1992"/>
                <a:gd name="T4" fmla="*/ 996 w 1992"/>
                <a:gd name="T5" fmla="*/ 1991 h 1992"/>
                <a:gd name="T6" fmla="*/ 996 w 1992"/>
                <a:gd name="T7" fmla="*/ 1991 h 1992"/>
                <a:gd name="T8" fmla="*/ 0 w 1992"/>
                <a:gd name="T9" fmla="*/ 995 h 1992"/>
                <a:gd name="T10" fmla="*/ 0 w 1992"/>
                <a:gd name="T11" fmla="*/ 995 h 1992"/>
                <a:gd name="T12" fmla="*/ 996 w 1992"/>
                <a:gd name="T13" fmla="*/ 0 h 1992"/>
                <a:gd name="T14" fmla="*/ 996 w 1992"/>
                <a:gd name="T15" fmla="*/ 0 h 1992"/>
                <a:gd name="T16" fmla="*/ 1991 w 1992"/>
                <a:gd name="T17" fmla="*/ 995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2" h="1992">
                  <a:moveTo>
                    <a:pt x="1991" y="995"/>
                  </a:moveTo>
                  <a:lnTo>
                    <a:pt x="1991" y="995"/>
                  </a:lnTo>
                  <a:cubicBezTo>
                    <a:pt x="1991" y="1545"/>
                    <a:pt x="1545" y="1991"/>
                    <a:pt x="996" y="1991"/>
                  </a:cubicBezTo>
                  <a:lnTo>
                    <a:pt x="996" y="1991"/>
                  </a:lnTo>
                  <a:cubicBezTo>
                    <a:pt x="446" y="1991"/>
                    <a:pt x="0" y="1545"/>
                    <a:pt x="0" y="995"/>
                  </a:cubicBezTo>
                  <a:lnTo>
                    <a:pt x="0" y="995"/>
                  </a:lnTo>
                  <a:cubicBezTo>
                    <a:pt x="0" y="445"/>
                    <a:pt x="446" y="0"/>
                    <a:pt x="996" y="0"/>
                  </a:cubicBezTo>
                  <a:lnTo>
                    <a:pt x="996" y="0"/>
                  </a:lnTo>
                  <a:cubicBezTo>
                    <a:pt x="1545" y="0"/>
                    <a:pt x="1991" y="445"/>
                    <a:pt x="1991" y="99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>
                <a:defRPr/>
              </a:pPr>
              <a:endParaRPr lang="en-US" sz="1400" ker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443E78-0376-74E2-CCF9-5DD3E424AEEC}"/>
              </a:ext>
            </a:extLst>
          </p:cNvPr>
          <p:cNvGrpSpPr/>
          <p:nvPr/>
        </p:nvGrpSpPr>
        <p:grpSpPr>
          <a:xfrm>
            <a:off x="7329617" y="781760"/>
            <a:ext cx="2395143" cy="5594774"/>
            <a:chOff x="3700856" y="781760"/>
            <a:chExt cx="2395143" cy="5594774"/>
          </a:xfrm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40F9C2A-990D-3633-F8D0-944D9A7B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781760"/>
              <a:ext cx="2393619" cy="5594774"/>
            </a:xfrm>
            <a:custGeom>
              <a:avLst/>
              <a:gdLst>
                <a:gd name="T0" fmla="*/ 6051 w 6122"/>
                <a:gd name="T1" fmla="*/ 11643 h 11644"/>
                <a:gd name="T2" fmla="*/ 68 w 6122"/>
                <a:gd name="T3" fmla="*/ 11643 h 11644"/>
                <a:gd name="T4" fmla="*/ 68 w 6122"/>
                <a:gd name="T5" fmla="*/ 11643 h 11644"/>
                <a:gd name="T6" fmla="*/ 0 w 6122"/>
                <a:gd name="T7" fmla="*/ 11574 h 11644"/>
                <a:gd name="T8" fmla="*/ 0 w 6122"/>
                <a:gd name="T9" fmla="*/ 69 h 11644"/>
                <a:gd name="T10" fmla="*/ 0 w 6122"/>
                <a:gd name="T11" fmla="*/ 69 h 11644"/>
                <a:gd name="T12" fmla="*/ 68 w 6122"/>
                <a:gd name="T13" fmla="*/ 0 h 11644"/>
                <a:gd name="T14" fmla="*/ 6051 w 6122"/>
                <a:gd name="T15" fmla="*/ 0 h 11644"/>
                <a:gd name="T16" fmla="*/ 6051 w 6122"/>
                <a:gd name="T17" fmla="*/ 0 h 11644"/>
                <a:gd name="T18" fmla="*/ 6121 w 6122"/>
                <a:gd name="T19" fmla="*/ 69 h 11644"/>
                <a:gd name="T20" fmla="*/ 6121 w 6122"/>
                <a:gd name="T21" fmla="*/ 11574 h 11644"/>
                <a:gd name="T22" fmla="*/ 6121 w 6122"/>
                <a:gd name="T23" fmla="*/ 11574 h 11644"/>
                <a:gd name="T24" fmla="*/ 6051 w 6122"/>
                <a:gd name="T25" fmla="*/ 11643 h 1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22" h="11644">
                  <a:moveTo>
                    <a:pt x="6051" y="11643"/>
                  </a:moveTo>
                  <a:lnTo>
                    <a:pt x="68" y="11643"/>
                  </a:lnTo>
                  <a:lnTo>
                    <a:pt x="68" y="11643"/>
                  </a:lnTo>
                  <a:cubicBezTo>
                    <a:pt x="30" y="11643"/>
                    <a:pt x="0" y="11612"/>
                    <a:pt x="0" y="11574"/>
                  </a:cubicBezTo>
                  <a:lnTo>
                    <a:pt x="0" y="69"/>
                  </a:lnTo>
                  <a:lnTo>
                    <a:pt x="0" y="69"/>
                  </a:lnTo>
                  <a:cubicBezTo>
                    <a:pt x="0" y="31"/>
                    <a:pt x="30" y="0"/>
                    <a:pt x="68" y="0"/>
                  </a:cubicBezTo>
                  <a:lnTo>
                    <a:pt x="6051" y="0"/>
                  </a:lnTo>
                  <a:lnTo>
                    <a:pt x="6051" y="0"/>
                  </a:lnTo>
                  <a:cubicBezTo>
                    <a:pt x="6090" y="0"/>
                    <a:pt x="6121" y="31"/>
                    <a:pt x="6121" y="69"/>
                  </a:cubicBezTo>
                  <a:lnTo>
                    <a:pt x="6121" y="11574"/>
                  </a:lnTo>
                  <a:lnTo>
                    <a:pt x="6121" y="11574"/>
                  </a:lnTo>
                  <a:cubicBezTo>
                    <a:pt x="6121" y="11612"/>
                    <a:pt x="6090" y="11643"/>
                    <a:pt x="6051" y="11643"/>
                  </a:cubicBezTo>
                </a:path>
              </a:pathLst>
            </a:custGeom>
            <a:solidFill>
              <a:srgbClr val="493996"/>
            </a:solidFill>
            <a:ln>
              <a:solidFill>
                <a:srgbClr val="19214F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BC6AC3B3-85AB-DB7C-6F80-AF3F0200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2390000"/>
              <a:ext cx="2393619" cy="3686240"/>
            </a:xfrm>
            <a:custGeom>
              <a:avLst/>
              <a:gdLst>
                <a:gd name="T0" fmla="*/ 6121 w 6122"/>
                <a:gd name="T1" fmla="*/ 6364 h 6365"/>
                <a:gd name="T2" fmla="*/ 0 w 6122"/>
                <a:gd name="T3" fmla="*/ 6364 h 6365"/>
                <a:gd name="T4" fmla="*/ 0 w 6122"/>
                <a:gd name="T5" fmla="*/ 0 h 6365"/>
                <a:gd name="T6" fmla="*/ 6121 w 6122"/>
                <a:gd name="T7" fmla="*/ 0 h 6365"/>
                <a:gd name="T8" fmla="*/ 6121 w 6122"/>
                <a:gd name="T9" fmla="*/ 6364 h 6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2" h="6365">
                  <a:moveTo>
                    <a:pt x="6121" y="6364"/>
                  </a:moveTo>
                  <a:lnTo>
                    <a:pt x="0" y="6364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6121" y="6364"/>
                  </a:lnTo>
                </a:path>
              </a:pathLst>
            </a:custGeom>
            <a:solidFill>
              <a:srgbClr val="F2F2F2"/>
            </a:solidFill>
            <a:ln>
              <a:solidFill>
                <a:srgbClr val="F2F2F2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3F3E02-37AE-5D51-1535-6A57678DAD43}"/>
                </a:ext>
              </a:extLst>
            </p:cNvPr>
            <p:cNvSpPr txBox="1"/>
            <p:nvPr/>
          </p:nvSpPr>
          <p:spPr>
            <a:xfrm>
              <a:off x="3700856" y="894941"/>
              <a:ext cx="23951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lvl="0" algn="ctr" defTabSz="1828434">
                <a:defRPr/>
              </a:pP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Quarterly</a:t>
              </a: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AI </a:t>
              </a: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Scorecard</a:t>
              </a: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Owner</a:t>
              </a:r>
              <a:endParaRPr lang="fr-FR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3" name="Freeform 3">
              <a:extLst>
                <a:ext uri="{FF2B5EF4-FFF2-40B4-BE49-F238E27FC236}">
                  <a16:creationId xmlns:a16="http://schemas.microsoft.com/office/drawing/2014/main" id="{731E14B3-ED34-B3C3-3E1B-0A45F4312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792" y="1668525"/>
              <a:ext cx="640795" cy="646331"/>
            </a:xfrm>
            <a:custGeom>
              <a:avLst/>
              <a:gdLst>
                <a:gd name="T0" fmla="*/ 1991 w 1992"/>
                <a:gd name="T1" fmla="*/ 995 h 1992"/>
                <a:gd name="T2" fmla="*/ 1991 w 1992"/>
                <a:gd name="T3" fmla="*/ 995 h 1992"/>
                <a:gd name="T4" fmla="*/ 996 w 1992"/>
                <a:gd name="T5" fmla="*/ 1991 h 1992"/>
                <a:gd name="T6" fmla="*/ 996 w 1992"/>
                <a:gd name="T7" fmla="*/ 1991 h 1992"/>
                <a:gd name="T8" fmla="*/ 0 w 1992"/>
                <a:gd name="T9" fmla="*/ 995 h 1992"/>
                <a:gd name="T10" fmla="*/ 0 w 1992"/>
                <a:gd name="T11" fmla="*/ 995 h 1992"/>
                <a:gd name="T12" fmla="*/ 996 w 1992"/>
                <a:gd name="T13" fmla="*/ 0 h 1992"/>
                <a:gd name="T14" fmla="*/ 996 w 1992"/>
                <a:gd name="T15" fmla="*/ 0 h 1992"/>
                <a:gd name="T16" fmla="*/ 1991 w 1992"/>
                <a:gd name="T17" fmla="*/ 995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2" h="1992">
                  <a:moveTo>
                    <a:pt x="1991" y="995"/>
                  </a:moveTo>
                  <a:lnTo>
                    <a:pt x="1991" y="995"/>
                  </a:lnTo>
                  <a:cubicBezTo>
                    <a:pt x="1991" y="1545"/>
                    <a:pt x="1545" y="1991"/>
                    <a:pt x="996" y="1991"/>
                  </a:cubicBezTo>
                  <a:lnTo>
                    <a:pt x="996" y="1991"/>
                  </a:lnTo>
                  <a:cubicBezTo>
                    <a:pt x="446" y="1991"/>
                    <a:pt x="0" y="1545"/>
                    <a:pt x="0" y="995"/>
                  </a:cubicBezTo>
                  <a:lnTo>
                    <a:pt x="0" y="995"/>
                  </a:lnTo>
                  <a:cubicBezTo>
                    <a:pt x="0" y="445"/>
                    <a:pt x="446" y="0"/>
                    <a:pt x="996" y="0"/>
                  </a:cubicBezTo>
                  <a:lnTo>
                    <a:pt x="996" y="0"/>
                  </a:lnTo>
                  <a:cubicBezTo>
                    <a:pt x="1545" y="0"/>
                    <a:pt x="1991" y="445"/>
                    <a:pt x="1991" y="99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>
                <a:defRPr/>
              </a:pPr>
              <a:endParaRPr lang="en-US" sz="1400" ker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EF74D1-CCA7-F4AB-6A5E-32DAD1B5C7E9}"/>
              </a:ext>
            </a:extLst>
          </p:cNvPr>
          <p:cNvGrpSpPr/>
          <p:nvPr/>
        </p:nvGrpSpPr>
        <p:grpSpPr>
          <a:xfrm>
            <a:off x="9760807" y="756441"/>
            <a:ext cx="2395143" cy="5620093"/>
            <a:chOff x="3700856" y="756441"/>
            <a:chExt cx="2395143" cy="5620093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10DE1875-73CE-77F2-99D3-4589894A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781760"/>
              <a:ext cx="2393619" cy="5594774"/>
            </a:xfrm>
            <a:custGeom>
              <a:avLst/>
              <a:gdLst>
                <a:gd name="T0" fmla="*/ 6051 w 6122"/>
                <a:gd name="T1" fmla="*/ 11643 h 11644"/>
                <a:gd name="T2" fmla="*/ 68 w 6122"/>
                <a:gd name="T3" fmla="*/ 11643 h 11644"/>
                <a:gd name="T4" fmla="*/ 68 w 6122"/>
                <a:gd name="T5" fmla="*/ 11643 h 11644"/>
                <a:gd name="T6" fmla="*/ 0 w 6122"/>
                <a:gd name="T7" fmla="*/ 11574 h 11644"/>
                <a:gd name="T8" fmla="*/ 0 w 6122"/>
                <a:gd name="T9" fmla="*/ 69 h 11644"/>
                <a:gd name="T10" fmla="*/ 0 w 6122"/>
                <a:gd name="T11" fmla="*/ 69 h 11644"/>
                <a:gd name="T12" fmla="*/ 68 w 6122"/>
                <a:gd name="T13" fmla="*/ 0 h 11644"/>
                <a:gd name="T14" fmla="*/ 6051 w 6122"/>
                <a:gd name="T15" fmla="*/ 0 h 11644"/>
                <a:gd name="T16" fmla="*/ 6051 w 6122"/>
                <a:gd name="T17" fmla="*/ 0 h 11644"/>
                <a:gd name="T18" fmla="*/ 6121 w 6122"/>
                <a:gd name="T19" fmla="*/ 69 h 11644"/>
                <a:gd name="T20" fmla="*/ 6121 w 6122"/>
                <a:gd name="T21" fmla="*/ 11574 h 11644"/>
                <a:gd name="T22" fmla="*/ 6121 w 6122"/>
                <a:gd name="T23" fmla="*/ 11574 h 11644"/>
                <a:gd name="T24" fmla="*/ 6051 w 6122"/>
                <a:gd name="T25" fmla="*/ 11643 h 1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22" h="11644">
                  <a:moveTo>
                    <a:pt x="6051" y="11643"/>
                  </a:moveTo>
                  <a:lnTo>
                    <a:pt x="68" y="11643"/>
                  </a:lnTo>
                  <a:lnTo>
                    <a:pt x="68" y="11643"/>
                  </a:lnTo>
                  <a:cubicBezTo>
                    <a:pt x="30" y="11643"/>
                    <a:pt x="0" y="11612"/>
                    <a:pt x="0" y="11574"/>
                  </a:cubicBezTo>
                  <a:lnTo>
                    <a:pt x="0" y="69"/>
                  </a:lnTo>
                  <a:lnTo>
                    <a:pt x="0" y="69"/>
                  </a:lnTo>
                  <a:cubicBezTo>
                    <a:pt x="0" y="31"/>
                    <a:pt x="30" y="0"/>
                    <a:pt x="68" y="0"/>
                  </a:cubicBezTo>
                  <a:lnTo>
                    <a:pt x="6051" y="0"/>
                  </a:lnTo>
                  <a:lnTo>
                    <a:pt x="6051" y="0"/>
                  </a:lnTo>
                  <a:cubicBezTo>
                    <a:pt x="6090" y="0"/>
                    <a:pt x="6121" y="31"/>
                    <a:pt x="6121" y="69"/>
                  </a:cubicBezTo>
                  <a:lnTo>
                    <a:pt x="6121" y="11574"/>
                  </a:lnTo>
                  <a:lnTo>
                    <a:pt x="6121" y="11574"/>
                  </a:lnTo>
                  <a:cubicBezTo>
                    <a:pt x="6121" y="11612"/>
                    <a:pt x="6090" y="11643"/>
                    <a:pt x="6051" y="11643"/>
                  </a:cubicBezTo>
                </a:path>
              </a:pathLst>
            </a:custGeom>
            <a:solidFill>
              <a:srgbClr val="493996"/>
            </a:solidFill>
            <a:ln>
              <a:solidFill>
                <a:srgbClr val="19214F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0021F360-7B43-4CF0-4F2E-E60968B9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380" y="2390000"/>
              <a:ext cx="2393619" cy="3686240"/>
            </a:xfrm>
            <a:custGeom>
              <a:avLst/>
              <a:gdLst>
                <a:gd name="T0" fmla="*/ 6121 w 6122"/>
                <a:gd name="T1" fmla="*/ 6364 h 6365"/>
                <a:gd name="T2" fmla="*/ 0 w 6122"/>
                <a:gd name="T3" fmla="*/ 6364 h 6365"/>
                <a:gd name="T4" fmla="*/ 0 w 6122"/>
                <a:gd name="T5" fmla="*/ 0 h 6365"/>
                <a:gd name="T6" fmla="*/ 6121 w 6122"/>
                <a:gd name="T7" fmla="*/ 0 h 6365"/>
                <a:gd name="T8" fmla="*/ 6121 w 6122"/>
                <a:gd name="T9" fmla="*/ 6364 h 6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2" h="6365">
                  <a:moveTo>
                    <a:pt x="6121" y="6364"/>
                  </a:moveTo>
                  <a:lnTo>
                    <a:pt x="0" y="6364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6121" y="6364"/>
                  </a:lnTo>
                </a:path>
              </a:pathLst>
            </a:custGeom>
            <a:solidFill>
              <a:srgbClr val="F2F2F2"/>
            </a:solidFill>
            <a:ln>
              <a:solidFill>
                <a:srgbClr val="F2F2F2"/>
              </a:solidFill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C9F2959-A687-2EE8-8A58-D2067C5EE238}"/>
                </a:ext>
              </a:extLst>
            </p:cNvPr>
            <p:cNvSpPr txBox="1"/>
            <p:nvPr/>
          </p:nvSpPr>
          <p:spPr>
            <a:xfrm>
              <a:off x="3700856" y="756441"/>
              <a:ext cx="239514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lvl="0" algn="ctr" defTabSz="1828434">
                <a:defRPr/>
              </a:pPr>
              <a:r>
                <a:rPr lang="fr-FR" b="1" kern="0" err="1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Success</a:t>
              </a:r>
              <a:r>
                <a:rPr lang="fr-FR" b="1" kern="0">
                  <a:solidFill>
                    <a:srgbClr val="FFFFFF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Stories Documentation Process</a:t>
              </a:r>
            </a:p>
          </p:txBody>
        </p:sp>
        <p:sp>
          <p:nvSpPr>
            <p:cNvPr id="58" name="Freeform 3">
              <a:extLst>
                <a:ext uri="{FF2B5EF4-FFF2-40B4-BE49-F238E27FC236}">
                  <a16:creationId xmlns:a16="http://schemas.microsoft.com/office/drawing/2014/main" id="{F733B86E-8805-9C67-68DF-DB20617C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792" y="1668525"/>
              <a:ext cx="640795" cy="646331"/>
            </a:xfrm>
            <a:custGeom>
              <a:avLst/>
              <a:gdLst>
                <a:gd name="T0" fmla="*/ 1991 w 1992"/>
                <a:gd name="T1" fmla="*/ 995 h 1992"/>
                <a:gd name="T2" fmla="*/ 1991 w 1992"/>
                <a:gd name="T3" fmla="*/ 995 h 1992"/>
                <a:gd name="T4" fmla="*/ 996 w 1992"/>
                <a:gd name="T5" fmla="*/ 1991 h 1992"/>
                <a:gd name="T6" fmla="*/ 996 w 1992"/>
                <a:gd name="T7" fmla="*/ 1991 h 1992"/>
                <a:gd name="T8" fmla="*/ 0 w 1992"/>
                <a:gd name="T9" fmla="*/ 995 h 1992"/>
                <a:gd name="T10" fmla="*/ 0 w 1992"/>
                <a:gd name="T11" fmla="*/ 995 h 1992"/>
                <a:gd name="T12" fmla="*/ 996 w 1992"/>
                <a:gd name="T13" fmla="*/ 0 h 1992"/>
                <a:gd name="T14" fmla="*/ 996 w 1992"/>
                <a:gd name="T15" fmla="*/ 0 h 1992"/>
                <a:gd name="T16" fmla="*/ 1991 w 1992"/>
                <a:gd name="T17" fmla="*/ 995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2" h="1992">
                  <a:moveTo>
                    <a:pt x="1991" y="995"/>
                  </a:moveTo>
                  <a:lnTo>
                    <a:pt x="1991" y="995"/>
                  </a:lnTo>
                  <a:cubicBezTo>
                    <a:pt x="1991" y="1545"/>
                    <a:pt x="1545" y="1991"/>
                    <a:pt x="996" y="1991"/>
                  </a:cubicBezTo>
                  <a:lnTo>
                    <a:pt x="996" y="1991"/>
                  </a:lnTo>
                  <a:cubicBezTo>
                    <a:pt x="446" y="1991"/>
                    <a:pt x="0" y="1545"/>
                    <a:pt x="0" y="995"/>
                  </a:cubicBezTo>
                  <a:lnTo>
                    <a:pt x="0" y="995"/>
                  </a:lnTo>
                  <a:cubicBezTo>
                    <a:pt x="0" y="445"/>
                    <a:pt x="446" y="0"/>
                    <a:pt x="996" y="0"/>
                  </a:cubicBezTo>
                  <a:lnTo>
                    <a:pt x="996" y="0"/>
                  </a:lnTo>
                  <a:cubicBezTo>
                    <a:pt x="1545" y="0"/>
                    <a:pt x="1991" y="445"/>
                    <a:pt x="1991" y="995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>
                <a:defRPr/>
              </a:pPr>
              <a:endParaRPr lang="en-US" sz="1400" ker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59" name="Picture 2" descr="Profit ">
            <a:extLst>
              <a:ext uri="{FF2B5EF4-FFF2-40B4-BE49-F238E27FC236}">
                <a16:creationId xmlns:a16="http://schemas.microsoft.com/office/drawing/2014/main" id="{C2A84310-3608-D5B8-2A1C-0E8FAAF1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4" y="1707270"/>
            <a:ext cx="500782" cy="5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Revenue ">
            <a:extLst>
              <a:ext uri="{FF2B5EF4-FFF2-40B4-BE49-F238E27FC236}">
                <a16:creationId xmlns:a16="http://schemas.microsoft.com/office/drawing/2014/main" id="{A7AF8A02-763B-ED64-F418-7D3D8267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12" y="1718368"/>
            <a:ext cx="546644" cy="5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Risks ">
            <a:extLst>
              <a:ext uri="{FF2B5EF4-FFF2-40B4-BE49-F238E27FC236}">
                <a16:creationId xmlns:a16="http://schemas.microsoft.com/office/drawing/2014/main" id="{9290451C-8D6F-D1E5-EFFF-A1D0F837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12" y="1769260"/>
            <a:ext cx="388779" cy="3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Scoreboard ">
            <a:hlinkClick r:id="rId6" tooltip="Scoreboard"/>
            <a:extLst>
              <a:ext uri="{FF2B5EF4-FFF2-40B4-BE49-F238E27FC236}">
                <a16:creationId xmlns:a16="http://schemas.microsoft.com/office/drawing/2014/main" id="{E2EBA635-6500-2530-09BC-2842C553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72" y="1829821"/>
            <a:ext cx="378231" cy="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Success ">
            <a:extLst>
              <a:ext uri="{FF2B5EF4-FFF2-40B4-BE49-F238E27FC236}">
                <a16:creationId xmlns:a16="http://schemas.microsoft.com/office/drawing/2014/main" id="{CF7F145D-262B-B831-7B7B-287D8422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427" y="1801739"/>
            <a:ext cx="379901" cy="3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29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E6BF9-5DF3-8A4E-B4AB-32A1FBA1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B04F04-411E-743D-2D01-98991C1FD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64CFB4B-0203-CFAA-D0E9-243A82A8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D5FA8-105A-21D8-F27B-2D1975A02B1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AAB72-B030-109B-8BB9-1AB6497BA1B7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11. Review &amp; Evolution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D00E4-765E-94E7-6C75-C4AE8322F3C8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EC3DD-A65F-A150-B885-261114F6CA81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Keep it alive.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D5DB55-908D-E29B-8944-8B3A6332AF70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786961-56C7-B8EC-9527-46477EE24A15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1455584E-7CC7-D88C-8EF6-7CDC5415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C601E-327B-77F8-6246-C6D6FAC53C9A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027FC1-088C-DECA-2B86-71D2556A3F4A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591060-A043-A7F1-3A88-2D1966E7D335}"/>
              </a:ext>
            </a:extLst>
          </p:cNvPr>
          <p:cNvSpPr txBox="1"/>
          <p:nvPr/>
        </p:nvSpPr>
        <p:spPr>
          <a:xfrm>
            <a:off x="0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review cadence (annual/biannual).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C5DB5-357E-E9E7-430B-5FED3570BCF7}"/>
              </a:ext>
            </a:extLst>
          </p:cNvPr>
          <p:cNvSpPr txBox="1"/>
          <p:nvPr/>
        </p:nvSpPr>
        <p:spPr>
          <a:xfrm>
            <a:off x="4062476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 structured feedback loops (surveys, focus groups).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1C533-CF78-0AE4-7D83-00988BD92417}"/>
              </a:ext>
            </a:extLst>
          </p:cNvPr>
          <p:cNvSpPr txBox="1"/>
          <p:nvPr/>
        </p:nvSpPr>
        <p:spPr>
          <a:xfrm>
            <a:off x="8129524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Keep a “future trends” radar (agentic AI, regulation shifts, AI-native apps).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482" name="Picture 2" descr="Review ">
            <a:extLst>
              <a:ext uri="{FF2B5EF4-FFF2-40B4-BE49-F238E27FC236}">
                <a16:creationId xmlns:a16="http://schemas.microsoft.com/office/drawing/2014/main" id="{1545DACE-13A7-7B57-708B-972E5A24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8" y="273939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eedback ">
            <a:extLst>
              <a:ext uri="{FF2B5EF4-FFF2-40B4-BE49-F238E27FC236}">
                <a16:creationId xmlns:a16="http://schemas.microsoft.com/office/drawing/2014/main" id="{F102243C-FB58-AA40-70DE-77246EAE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196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adar ">
            <a:extLst>
              <a:ext uri="{FF2B5EF4-FFF2-40B4-BE49-F238E27FC236}">
                <a16:creationId xmlns:a16="http://schemas.microsoft.com/office/drawing/2014/main" id="{961A3FBF-8B02-0999-07FC-B5334B43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62" y="27813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51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20A2A-0561-B69C-07B5-DFA189EC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D159E-F9F9-06B4-FE71-1EAABD505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62D5428-7810-4C2F-D2DD-FA7D59B6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AEF1A-E52E-2B18-256D-97233A84AA9A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E1230-D83B-07DC-58D1-7C4235DCFE75}"/>
              </a:ext>
            </a:extLst>
          </p:cNvPr>
          <p:cNvSpPr txBox="1"/>
          <p:nvPr/>
        </p:nvSpPr>
        <p:spPr>
          <a:xfrm>
            <a:off x="186182" y="44451"/>
            <a:ext cx="91053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11. Review &amp; Evolution - Sample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A364E-C0D1-9D9F-5B38-566CEF0A2D31}"/>
              </a:ext>
            </a:extLst>
          </p:cNvPr>
          <p:cNvSpPr/>
          <p:nvPr/>
        </p:nvSpPr>
        <p:spPr>
          <a:xfrm>
            <a:off x="472299" y="1372184"/>
            <a:ext cx="3434268" cy="5028616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62C54C-5236-97A5-2377-AA5E3B33CFC1}"/>
              </a:ext>
            </a:extLst>
          </p:cNvPr>
          <p:cNvSpPr/>
          <p:nvPr/>
        </p:nvSpPr>
        <p:spPr>
          <a:xfrm>
            <a:off x="472299" y="1282946"/>
            <a:ext cx="3434268" cy="89239"/>
          </a:xfrm>
          <a:prstGeom prst="rect">
            <a:avLst/>
          </a:prstGeom>
          <a:solidFill>
            <a:srgbClr val="49399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C2829E-A5FB-4F67-5ACD-FB0D9FD65626}"/>
              </a:ext>
            </a:extLst>
          </p:cNvPr>
          <p:cNvSpPr/>
          <p:nvPr/>
        </p:nvSpPr>
        <p:spPr>
          <a:xfrm>
            <a:off x="4378866" y="1372184"/>
            <a:ext cx="3434268" cy="5028616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36129F-4D53-EE93-4F2C-910B47922EE6}"/>
              </a:ext>
            </a:extLst>
          </p:cNvPr>
          <p:cNvSpPr/>
          <p:nvPr/>
        </p:nvSpPr>
        <p:spPr>
          <a:xfrm>
            <a:off x="4378866" y="1282946"/>
            <a:ext cx="3434268" cy="89239"/>
          </a:xfrm>
          <a:prstGeom prst="rect">
            <a:avLst/>
          </a:prstGeom>
          <a:solidFill>
            <a:srgbClr val="49399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03D897-2541-BEF2-EEB5-983A6701E4B5}"/>
              </a:ext>
            </a:extLst>
          </p:cNvPr>
          <p:cNvSpPr/>
          <p:nvPr/>
        </p:nvSpPr>
        <p:spPr>
          <a:xfrm>
            <a:off x="8285433" y="1372184"/>
            <a:ext cx="3434268" cy="5028616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C7A1BC-614A-5504-B3CC-FE2D143E6AC4}"/>
              </a:ext>
            </a:extLst>
          </p:cNvPr>
          <p:cNvSpPr/>
          <p:nvPr/>
        </p:nvSpPr>
        <p:spPr>
          <a:xfrm>
            <a:off x="8285433" y="1282946"/>
            <a:ext cx="3434268" cy="89239"/>
          </a:xfrm>
          <a:prstGeom prst="rect">
            <a:avLst/>
          </a:prstGeom>
          <a:solidFill>
            <a:srgbClr val="49399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403091-2011-778A-2E74-CEC7AD938522}"/>
              </a:ext>
            </a:extLst>
          </p:cNvPr>
          <p:cNvSpPr txBox="1"/>
          <p:nvPr/>
        </p:nvSpPr>
        <p:spPr>
          <a:xfrm>
            <a:off x="472299" y="1372183"/>
            <a:ext cx="343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Review Frequency</a:t>
            </a:r>
            <a:endParaRPr lang="en-IN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F1008E-A056-34AD-E133-1D02A69A3178}"/>
              </a:ext>
            </a:extLst>
          </p:cNvPr>
          <p:cNvSpPr txBox="1"/>
          <p:nvPr/>
        </p:nvSpPr>
        <p:spPr>
          <a:xfrm>
            <a:off x="4377342" y="1372183"/>
            <a:ext cx="343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Feedback Loop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C1932-A843-29E7-FD13-D5C6F515EC6D}"/>
              </a:ext>
            </a:extLst>
          </p:cNvPr>
          <p:cNvSpPr txBox="1"/>
          <p:nvPr/>
        </p:nvSpPr>
        <p:spPr>
          <a:xfrm>
            <a:off x="8285433" y="1372183"/>
            <a:ext cx="343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Future Readiness Areas to Track</a:t>
            </a:r>
          </a:p>
        </p:txBody>
      </p:sp>
      <p:pic>
        <p:nvPicPr>
          <p:cNvPr id="38" name="Picture 2" descr="Review ">
            <a:extLst>
              <a:ext uri="{FF2B5EF4-FFF2-40B4-BE49-F238E27FC236}">
                <a16:creationId xmlns:a16="http://schemas.microsoft.com/office/drawing/2014/main" id="{412DFF18-7DFF-1140-2423-C6E07E9B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25" y="687304"/>
            <a:ext cx="546215" cy="5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eedback ">
            <a:extLst>
              <a:ext uri="{FF2B5EF4-FFF2-40B4-BE49-F238E27FC236}">
                <a16:creationId xmlns:a16="http://schemas.microsoft.com/office/drawing/2014/main" id="{FA6D9AEA-C452-66B2-AC67-E6D37AD8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06" y="687304"/>
            <a:ext cx="546214" cy="5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uture Technology ">
            <a:extLst>
              <a:ext uri="{FF2B5EF4-FFF2-40B4-BE49-F238E27FC236}">
                <a16:creationId xmlns:a16="http://schemas.microsoft.com/office/drawing/2014/main" id="{399588A0-7624-E7B5-435C-7E068C91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88" y="687304"/>
            <a:ext cx="547358" cy="5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FB2208-531F-37E9-E070-4088A2C5058D}"/>
              </a:ext>
            </a:extLst>
          </p:cNvPr>
          <p:cNvSpPr txBox="1"/>
          <p:nvPr/>
        </p:nvSpPr>
        <p:spPr>
          <a:xfrm>
            <a:off x="472299" y="2057061"/>
            <a:ext cx="3432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Quarterly progress review; annual charter refresh with executive sign-off.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119E6B-04D8-EE43-5F27-CD3B96CC3684}"/>
              </a:ext>
            </a:extLst>
          </p:cNvPr>
          <p:cNvSpPr txBox="1"/>
          <p:nvPr/>
        </p:nvSpPr>
        <p:spPr>
          <a:xfrm>
            <a:off x="4378866" y="2057061"/>
            <a:ext cx="3432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Employee surveys; BU stakeholder workshops; model performance retrospectives; governance retros.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A4BB56-12A2-0021-5992-85B6E2B045B0}"/>
              </a:ext>
            </a:extLst>
          </p:cNvPr>
          <p:cNvSpPr txBox="1"/>
          <p:nvPr/>
        </p:nvSpPr>
        <p:spPr>
          <a:xfrm>
            <a:off x="8282385" y="2057061"/>
            <a:ext cx="3432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Agentic AI workflows, evolving regulations, AI-native app patterns, multimodal &amp; edge AI, cost optimization of foundation models.</a:t>
            </a:r>
            <a:endParaRPr lang="en-IN" sz="1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1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5EC51-9BED-1881-7965-5C18703D3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D218D7-A4DA-52D4-71AF-61A6B886E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737D7DC3-1E56-8478-1732-DB0E111A15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779DE-0587-6A24-31CC-9F38BD20AE40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8A27F-416A-5A62-C625-F4181389FE8F}"/>
              </a:ext>
            </a:extLst>
          </p:cNvPr>
          <p:cNvSpPr txBox="1"/>
          <p:nvPr/>
        </p:nvSpPr>
        <p:spPr>
          <a:xfrm>
            <a:off x="186182" y="44451"/>
            <a:ext cx="91053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11. Review &amp; Evolution - Template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FC9CA-B46B-B102-0E67-03FAB8C467F7}"/>
              </a:ext>
            </a:extLst>
          </p:cNvPr>
          <p:cNvSpPr/>
          <p:nvPr/>
        </p:nvSpPr>
        <p:spPr>
          <a:xfrm>
            <a:off x="472299" y="1372184"/>
            <a:ext cx="3434268" cy="5028616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8C630-29BB-0417-2DA4-615FF3C1E0BF}"/>
              </a:ext>
            </a:extLst>
          </p:cNvPr>
          <p:cNvSpPr/>
          <p:nvPr/>
        </p:nvSpPr>
        <p:spPr>
          <a:xfrm>
            <a:off x="472299" y="1282946"/>
            <a:ext cx="3434268" cy="89239"/>
          </a:xfrm>
          <a:prstGeom prst="rect">
            <a:avLst/>
          </a:prstGeom>
          <a:solidFill>
            <a:srgbClr val="49399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AEC48E-CC29-CB54-5D36-0952E4A76656}"/>
              </a:ext>
            </a:extLst>
          </p:cNvPr>
          <p:cNvSpPr/>
          <p:nvPr/>
        </p:nvSpPr>
        <p:spPr>
          <a:xfrm>
            <a:off x="4378866" y="1372184"/>
            <a:ext cx="3434268" cy="5028616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307619-6770-CF4D-953D-BAC9CFD83650}"/>
              </a:ext>
            </a:extLst>
          </p:cNvPr>
          <p:cNvSpPr/>
          <p:nvPr/>
        </p:nvSpPr>
        <p:spPr>
          <a:xfrm>
            <a:off x="4378866" y="1282946"/>
            <a:ext cx="3434268" cy="89239"/>
          </a:xfrm>
          <a:prstGeom prst="rect">
            <a:avLst/>
          </a:prstGeom>
          <a:solidFill>
            <a:srgbClr val="49399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ED2758-6BF8-2C1E-824F-3B051454A4FE}"/>
              </a:ext>
            </a:extLst>
          </p:cNvPr>
          <p:cNvSpPr/>
          <p:nvPr/>
        </p:nvSpPr>
        <p:spPr>
          <a:xfrm>
            <a:off x="8285433" y="1372184"/>
            <a:ext cx="3434268" cy="5028616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131A32-6DBF-02AA-DACC-6ABEB081D7A3}"/>
              </a:ext>
            </a:extLst>
          </p:cNvPr>
          <p:cNvSpPr/>
          <p:nvPr/>
        </p:nvSpPr>
        <p:spPr>
          <a:xfrm>
            <a:off x="8285433" y="1282946"/>
            <a:ext cx="3434268" cy="89239"/>
          </a:xfrm>
          <a:prstGeom prst="rect">
            <a:avLst/>
          </a:prstGeom>
          <a:solidFill>
            <a:srgbClr val="49399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A09A4A-2E79-9CD7-0482-1057651E5462}"/>
              </a:ext>
            </a:extLst>
          </p:cNvPr>
          <p:cNvSpPr txBox="1"/>
          <p:nvPr/>
        </p:nvSpPr>
        <p:spPr>
          <a:xfrm>
            <a:off x="472299" y="1372183"/>
            <a:ext cx="343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Review Frequency</a:t>
            </a:r>
            <a:endParaRPr lang="en-IN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2B0C55-505F-90E3-E36B-034265C8C527}"/>
              </a:ext>
            </a:extLst>
          </p:cNvPr>
          <p:cNvSpPr txBox="1"/>
          <p:nvPr/>
        </p:nvSpPr>
        <p:spPr>
          <a:xfrm>
            <a:off x="4377342" y="1372183"/>
            <a:ext cx="343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Feedback Loop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3A4A27-BF06-381C-0EF7-99E45419C1D0}"/>
              </a:ext>
            </a:extLst>
          </p:cNvPr>
          <p:cNvSpPr txBox="1"/>
          <p:nvPr/>
        </p:nvSpPr>
        <p:spPr>
          <a:xfrm>
            <a:off x="8285433" y="1372183"/>
            <a:ext cx="343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Future Readiness Areas to Track</a:t>
            </a:r>
          </a:p>
        </p:txBody>
      </p:sp>
      <p:pic>
        <p:nvPicPr>
          <p:cNvPr id="38" name="Picture 2" descr="Review ">
            <a:extLst>
              <a:ext uri="{FF2B5EF4-FFF2-40B4-BE49-F238E27FC236}">
                <a16:creationId xmlns:a16="http://schemas.microsoft.com/office/drawing/2014/main" id="{F0F99052-050C-BC51-8662-C7F12C8F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25" y="687304"/>
            <a:ext cx="546215" cy="5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Feedback ">
            <a:extLst>
              <a:ext uri="{FF2B5EF4-FFF2-40B4-BE49-F238E27FC236}">
                <a16:creationId xmlns:a16="http://schemas.microsoft.com/office/drawing/2014/main" id="{5108D6F8-693A-C7F7-189F-12B640FE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06" y="687304"/>
            <a:ext cx="546214" cy="5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uture Technology ">
            <a:extLst>
              <a:ext uri="{FF2B5EF4-FFF2-40B4-BE49-F238E27FC236}">
                <a16:creationId xmlns:a16="http://schemas.microsoft.com/office/drawing/2014/main" id="{330796A3-79C3-ED25-2490-1DA36587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88" y="687304"/>
            <a:ext cx="547358" cy="5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96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F2C5A-0DD4-619F-2E01-0E911A31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C56F53-D5AA-8298-8EC6-B293CA45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D48A3C42-D59D-C74F-7F0C-074FD90E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99F0D-EA35-E398-582D-0B483542AAD2}"/>
              </a:ext>
            </a:extLst>
          </p:cNvPr>
          <p:cNvSpPr txBox="1"/>
          <p:nvPr/>
        </p:nvSpPr>
        <p:spPr>
          <a:xfrm>
            <a:off x="1256270" y="2594919"/>
            <a:ext cx="620927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684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4D798-6DC8-3733-D643-715DAC52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76C3FD61-4A10-0699-0FDB-C7F9078C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D296DC-417B-1A84-9DD1-C959249905C0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1236D-5F24-A524-0364-9C9A2FA54C28}"/>
              </a:ext>
            </a:extLst>
          </p:cNvPr>
          <p:cNvSpPr txBox="1"/>
          <p:nvPr/>
        </p:nvSpPr>
        <p:spPr>
          <a:xfrm>
            <a:off x="186182" y="44451"/>
            <a:ext cx="39993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1. Preamble - Sample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EE1B3D-E765-816F-9A9A-17E50492D1A6}"/>
              </a:ext>
            </a:extLst>
          </p:cNvPr>
          <p:cNvSpPr/>
          <p:nvPr/>
        </p:nvSpPr>
        <p:spPr>
          <a:xfrm>
            <a:off x="6373284" y="1121300"/>
            <a:ext cx="5264150" cy="2209800"/>
          </a:xfrm>
          <a:prstGeom prst="roundRect">
            <a:avLst/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A10A6-3F32-A948-FF90-B360E3D32CB7}"/>
              </a:ext>
            </a:extLst>
          </p:cNvPr>
          <p:cNvSpPr txBox="1"/>
          <p:nvPr/>
        </p:nvSpPr>
        <p:spPr>
          <a:xfrm>
            <a:off x="8090959" y="1318389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Date of Charter</a:t>
            </a:r>
            <a:endParaRPr lang="en-IN" b="1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AC1D62-C727-F99D-D189-73D4D2ADD085}"/>
              </a:ext>
            </a:extLst>
          </p:cNvPr>
          <p:cNvSpPr/>
          <p:nvPr/>
        </p:nvSpPr>
        <p:spPr>
          <a:xfrm>
            <a:off x="6561667" y="1255721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1D7EFE-C682-B571-76C6-F21449087A62}"/>
              </a:ext>
            </a:extLst>
          </p:cNvPr>
          <p:cNvGrpSpPr/>
          <p:nvPr/>
        </p:nvGrpSpPr>
        <p:grpSpPr>
          <a:xfrm>
            <a:off x="6352393" y="3670401"/>
            <a:ext cx="5264150" cy="2209800"/>
            <a:chOff x="554567" y="971550"/>
            <a:chExt cx="5264150" cy="22098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63D288D-6EF5-C62C-8511-9C3E80D14456}"/>
                </a:ext>
              </a:extLst>
            </p:cNvPr>
            <p:cNvSpPr/>
            <p:nvPr/>
          </p:nvSpPr>
          <p:spPr>
            <a:xfrm>
              <a:off x="554567" y="971550"/>
              <a:ext cx="5264150" cy="22098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DC97A4-A43B-E956-6CB0-4E642A5BCBA1}"/>
                </a:ext>
              </a:extLst>
            </p:cNvPr>
            <p:cNvSpPr txBox="1"/>
            <p:nvPr/>
          </p:nvSpPr>
          <p:spPr>
            <a:xfrm>
              <a:off x="1803401" y="1168639"/>
              <a:ext cx="27664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Charter Approved By</a:t>
              </a:r>
              <a:endParaRPr lang="en-IN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7EE0C5-BA21-8AE6-9B95-0A355246DA73}"/>
                </a:ext>
              </a:extLst>
            </p:cNvPr>
            <p:cNvSpPr/>
            <p:nvPr/>
          </p:nvSpPr>
          <p:spPr>
            <a:xfrm>
              <a:off x="742950" y="110597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3755CCD-C1C0-9252-937F-A6216A3F9F5C}"/>
              </a:ext>
            </a:extLst>
          </p:cNvPr>
          <p:cNvSpPr/>
          <p:nvPr/>
        </p:nvSpPr>
        <p:spPr>
          <a:xfrm>
            <a:off x="547060" y="1124091"/>
            <a:ext cx="5264150" cy="4827104"/>
          </a:xfrm>
          <a:prstGeom prst="roundRect">
            <a:avLst/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EB69AB-C8C3-5BE3-162D-60C14EDB8A15}"/>
              </a:ext>
            </a:extLst>
          </p:cNvPr>
          <p:cNvSpPr txBox="1"/>
          <p:nvPr/>
        </p:nvSpPr>
        <p:spPr>
          <a:xfrm>
            <a:off x="1899163" y="1471967"/>
            <a:ext cx="2872316" cy="643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 (1–2 sentences)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8CDD36-14BF-5FA2-B842-BA0D65A2A1D0}"/>
              </a:ext>
            </a:extLst>
          </p:cNvPr>
          <p:cNvSpPr/>
          <p:nvPr/>
        </p:nvSpPr>
        <p:spPr>
          <a:xfrm>
            <a:off x="986288" y="1301331"/>
            <a:ext cx="706508" cy="7710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57FAE1-FA9E-5603-09F4-171BAF2B8D52}"/>
              </a:ext>
            </a:extLst>
          </p:cNvPr>
          <p:cNvSpPr/>
          <p:nvPr/>
        </p:nvSpPr>
        <p:spPr>
          <a:xfrm>
            <a:off x="6528858" y="1826150"/>
            <a:ext cx="4953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October 10, 2025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FBB37BE-3110-732F-B5F3-D1E976027AC2}"/>
              </a:ext>
            </a:extLst>
          </p:cNvPr>
          <p:cNvSpPr/>
          <p:nvPr/>
        </p:nvSpPr>
        <p:spPr>
          <a:xfrm>
            <a:off x="6507968" y="4371243"/>
            <a:ext cx="4953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Global CIO &amp; Chief Data Officer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63290D8-B8BC-484A-5ECB-C95EB216AC23}"/>
              </a:ext>
            </a:extLst>
          </p:cNvPr>
          <p:cNvSpPr/>
          <p:nvPr/>
        </p:nvSpPr>
        <p:spPr>
          <a:xfrm>
            <a:off x="726297" y="2222499"/>
            <a:ext cx="4929337" cy="35061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This charter sets the principles, objectives, and governance needed to adopt AI responsibly and at scale within the GCC, aligning with enterprise strategy and delivering measurable business value.</a:t>
            </a:r>
            <a:endParaRPr lang="en-IN" sz="1600" dirty="0">
              <a:solidFill>
                <a:schemeClr val="tx1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1030" name="Picture 6" descr="Calendar ">
            <a:extLst>
              <a:ext uri="{FF2B5EF4-FFF2-40B4-BE49-F238E27FC236}">
                <a16:creationId xmlns:a16="http://schemas.microsoft.com/office/drawing/2014/main" id="{64F43D18-2633-1E9B-CEDC-D6C9393A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67" y="13193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ps and Flags ">
            <a:hlinkClick r:id="rId4" tooltip="Maps and Flags"/>
            <a:extLst>
              <a:ext uri="{FF2B5EF4-FFF2-40B4-BE49-F238E27FC236}">
                <a16:creationId xmlns:a16="http://schemas.microsoft.com/office/drawing/2014/main" id="{457EB976-5E8B-DA7C-281D-B98D427F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7" y="38684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rget ">
            <a:hlinkClick r:id="rId6" tooltip="Target"/>
            <a:extLst>
              <a:ext uri="{FF2B5EF4-FFF2-40B4-BE49-F238E27FC236}">
                <a16:creationId xmlns:a16="http://schemas.microsoft.com/office/drawing/2014/main" id="{FF0EC536-6BF9-EFA0-DCBE-3271EC1E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88" y="1465372"/>
            <a:ext cx="426508" cy="4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5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03C7C-068C-1531-9704-6E72E69C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3C4C854A-2048-75B5-EC4B-10018D1E3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DBBBCD-2023-C528-B817-6595FA5146A9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525F9-5E8E-EF5A-1419-5DA183F9EEE3}"/>
              </a:ext>
            </a:extLst>
          </p:cNvPr>
          <p:cNvSpPr txBox="1"/>
          <p:nvPr/>
        </p:nvSpPr>
        <p:spPr>
          <a:xfrm>
            <a:off x="186182" y="44451"/>
            <a:ext cx="39993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1. Preamble - Template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3D6F22-5CFE-A54E-F8CD-1CDD96C50D07}"/>
              </a:ext>
            </a:extLst>
          </p:cNvPr>
          <p:cNvSpPr/>
          <p:nvPr/>
        </p:nvSpPr>
        <p:spPr>
          <a:xfrm>
            <a:off x="6373284" y="1121300"/>
            <a:ext cx="5264150" cy="2209800"/>
          </a:xfrm>
          <a:prstGeom prst="roundRect">
            <a:avLst/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3EB9A-6796-EF5A-58B6-5C341A05A14E}"/>
              </a:ext>
            </a:extLst>
          </p:cNvPr>
          <p:cNvSpPr txBox="1"/>
          <p:nvPr/>
        </p:nvSpPr>
        <p:spPr>
          <a:xfrm>
            <a:off x="8090959" y="1318389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Date of Charter</a:t>
            </a:r>
            <a:endParaRPr lang="en-IN" b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600220-54C7-4DEB-3F33-911A89D065CB}"/>
              </a:ext>
            </a:extLst>
          </p:cNvPr>
          <p:cNvSpPr/>
          <p:nvPr/>
        </p:nvSpPr>
        <p:spPr>
          <a:xfrm>
            <a:off x="6561667" y="1255721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BF59A6-8486-8512-8782-22C02CF50DD1}"/>
              </a:ext>
            </a:extLst>
          </p:cNvPr>
          <p:cNvGrpSpPr/>
          <p:nvPr/>
        </p:nvGrpSpPr>
        <p:grpSpPr>
          <a:xfrm>
            <a:off x="6352393" y="3670401"/>
            <a:ext cx="5264150" cy="2209800"/>
            <a:chOff x="554567" y="971550"/>
            <a:chExt cx="5264150" cy="2209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A6A23D0-374D-9B30-8790-B483625E5A00}"/>
                </a:ext>
              </a:extLst>
            </p:cNvPr>
            <p:cNvSpPr/>
            <p:nvPr/>
          </p:nvSpPr>
          <p:spPr>
            <a:xfrm>
              <a:off x="554567" y="971550"/>
              <a:ext cx="5264150" cy="22098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CE28E-BD5D-3F99-7EB1-7CE3F9F545D6}"/>
                </a:ext>
              </a:extLst>
            </p:cNvPr>
            <p:cNvSpPr txBox="1"/>
            <p:nvPr/>
          </p:nvSpPr>
          <p:spPr>
            <a:xfrm>
              <a:off x="1803401" y="1168639"/>
              <a:ext cx="27664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Charter Approved By</a:t>
              </a:r>
              <a:endParaRPr lang="en-IN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F084D51-20B8-8CF4-13D3-43FBC7F52609}"/>
                </a:ext>
              </a:extLst>
            </p:cNvPr>
            <p:cNvSpPr/>
            <p:nvPr/>
          </p:nvSpPr>
          <p:spPr>
            <a:xfrm>
              <a:off x="742950" y="110597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1F808A5-F4AE-4206-2814-C480D73A016A}"/>
              </a:ext>
            </a:extLst>
          </p:cNvPr>
          <p:cNvSpPr/>
          <p:nvPr/>
        </p:nvSpPr>
        <p:spPr>
          <a:xfrm>
            <a:off x="547060" y="1124091"/>
            <a:ext cx="5264150" cy="4827104"/>
          </a:xfrm>
          <a:prstGeom prst="roundRect">
            <a:avLst/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655376-A569-65C4-7D11-5BFE2142028A}"/>
              </a:ext>
            </a:extLst>
          </p:cNvPr>
          <p:cNvSpPr txBox="1"/>
          <p:nvPr/>
        </p:nvSpPr>
        <p:spPr>
          <a:xfrm>
            <a:off x="1899163" y="1471967"/>
            <a:ext cx="2872316" cy="643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 (1–2 sentences)</a:t>
            </a:r>
            <a:endParaRPr lang="en-IN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FC914D3-837D-3380-6700-B5369FBBDA0A}"/>
              </a:ext>
            </a:extLst>
          </p:cNvPr>
          <p:cNvSpPr/>
          <p:nvPr/>
        </p:nvSpPr>
        <p:spPr>
          <a:xfrm>
            <a:off x="986288" y="1301331"/>
            <a:ext cx="706508" cy="7710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A8EB212-12EC-5FCC-A962-B1BDB15D2C5F}"/>
              </a:ext>
            </a:extLst>
          </p:cNvPr>
          <p:cNvSpPr/>
          <p:nvPr/>
        </p:nvSpPr>
        <p:spPr>
          <a:xfrm>
            <a:off x="6528858" y="1826150"/>
            <a:ext cx="4953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280BAA7-2782-6835-9C0A-0DB122D003FA}"/>
              </a:ext>
            </a:extLst>
          </p:cNvPr>
          <p:cNvSpPr/>
          <p:nvPr/>
        </p:nvSpPr>
        <p:spPr>
          <a:xfrm>
            <a:off x="6507968" y="4371243"/>
            <a:ext cx="4953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9C3B3C3-E193-DA41-F4DF-43AC3A66E4A2}"/>
              </a:ext>
            </a:extLst>
          </p:cNvPr>
          <p:cNvSpPr/>
          <p:nvPr/>
        </p:nvSpPr>
        <p:spPr>
          <a:xfrm>
            <a:off x="726297" y="2222499"/>
            <a:ext cx="4929337" cy="35061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0" name="Picture 6" descr="Calendar ">
            <a:extLst>
              <a:ext uri="{FF2B5EF4-FFF2-40B4-BE49-F238E27FC236}">
                <a16:creationId xmlns:a16="http://schemas.microsoft.com/office/drawing/2014/main" id="{26F85CC2-9455-FA24-A945-15809B7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67" y="13193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Maps and Flags ">
            <a:hlinkClick r:id="rId4" tooltip="Maps and Flags"/>
            <a:extLst>
              <a:ext uri="{FF2B5EF4-FFF2-40B4-BE49-F238E27FC236}">
                <a16:creationId xmlns:a16="http://schemas.microsoft.com/office/drawing/2014/main" id="{01632011-C784-EDDF-C747-934F47BF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7" y="38684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Target ">
            <a:hlinkClick r:id="rId6" tooltip="Target"/>
            <a:extLst>
              <a:ext uri="{FF2B5EF4-FFF2-40B4-BE49-F238E27FC236}">
                <a16:creationId xmlns:a16="http://schemas.microsoft.com/office/drawing/2014/main" id="{54FACE67-EF7C-DAE9-0EF6-4E07F31C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88" y="1465372"/>
            <a:ext cx="426508" cy="4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8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46A3A-01B0-C2EE-056D-2D6D5027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6D5EA9-1816-A2BD-52CB-11ACF2422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59EA5C0C-E5CD-0812-2C29-4030B177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BBCC1-F9A3-8BC0-0C33-1697A4284C43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61050-1FD1-116A-CFE9-5058E8A3BDA9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2. Vision &amp; Principles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26A0B-4F72-B3F5-7732-9F9AECA9FC43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1A0EB-FFFC-C0F1-7201-675B37D3C4D6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Define the north star and the non-negotiables.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4EE772-4375-F21C-8EB0-8EEFAC74AAF7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ABA1AC-B3E1-7F01-ED07-2F48A87672DD}"/>
              </a:ext>
            </a:extLst>
          </p:cNvPr>
          <p:cNvCxnSpPr>
            <a:cxnSpLocks/>
          </p:cNvCxnSpPr>
          <p:nvPr/>
        </p:nvCxnSpPr>
        <p:spPr>
          <a:xfrm>
            <a:off x="6096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2CEE872-8363-A6CD-5C17-4346D85175F1}"/>
              </a:ext>
            </a:extLst>
          </p:cNvPr>
          <p:cNvSpPr txBox="1"/>
          <p:nvPr/>
        </p:nvSpPr>
        <p:spPr>
          <a:xfrm>
            <a:off x="0" y="3429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Vision should be aspirational yet practical (“AI as a growth multiplier” vs “be the world’s best AI hub”).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5DE66-0C3E-02AD-4609-CD07BA4FC6B6}"/>
              </a:ext>
            </a:extLst>
          </p:cNvPr>
          <p:cNvSpPr txBox="1"/>
          <p:nvPr/>
        </p:nvSpPr>
        <p:spPr>
          <a:xfrm>
            <a:off x="6096000" y="3429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Pick 3–5 guiding principles — avoid generic words like “innovation” unless contextualized.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E409FF-521E-1241-483D-F3E6AE985070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BC0E9ECD-1D8C-8C0C-4247-B8751B5C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argeting ">
            <a:hlinkClick r:id="rId4" tooltip="Targeting"/>
            <a:extLst>
              <a:ext uri="{FF2B5EF4-FFF2-40B4-BE49-F238E27FC236}">
                <a16:creationId xmlns:a16="http://schemas.microsoft.com/office/drawing/2014/main" id="{C0198938-6FF6-9714-A480-CD97281C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939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 ">
            <a:extLst>
              <a:ext uri="{FF2B5EF4-FFF2-40B4-BE49-F238E27FC236}">
                <a16:creationId xmlns:a16="http://schemas.microsoft.com/office/drawing/2014/main" id="{5D98C9D4-3349-A609-812D-F5711D90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77368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6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C317E-2890-B3E5-ABF5-D39E24BE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B4A7F2-1FD1-4F0C-7DCA-DE88C932B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F3AC028-BB83-6F8E-44B9-324D5CBD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7D719-CC67-F991-BF2B-780D3D91EF3D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674B4-B642-27C3-6A4F-E5EBFF170E8F}"/>
              </a:ext>
            </a:extLst>
          </p:cNvPr>
          <p:cNvSpPr txBox="1"/>
          <p:nvPr/>
        </p:nvSpPr>
        <p:spPr>
          <a:xfrm>
            <a:off x="186182" y="44451"/>
            <a:ext cx="54083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2. Vision &amp; Principles - Sample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4AE91A-EB9B-5D58-0819-F9D78588B51E}"/>
              </a:ext>
            </a:extLst>
          </p:cNvPr>
          <p:cNvGrpSpPr/>
          <p:nvPr/>
        </p:nvGrpSpPr>
        <p:grpSpPr>
          <a:xfrm>
            <a:off x="552232" y="895057"/>
            <a:ext cx="11087536" cy="1660000"/>
            <a:chOff x="554567" y="1121300"/>
            <a:chExt cx="5264150" cy="1660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5B6F17D-1EF6-771E-4972-033A2CF300B2}"/>
                </a:ext>
              </a:extLst>
            </p:cNvPr>
            <p:cNvSpPr/>
            <p:nvPr/>
          </p:nvSpPr>
          <p:spPr>
            <a:xfrm>
              <a:off x="554567" y="1121300"/>
              <a:ext cx="5264150" cy="16600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4D2921-04C8-BBB4-701C-507670528CA2}"/>
                </a:ext>
              </a:extLst>
            </p:cNvPr>
            <p:cNvSpPr txBox="1"/>
            <p:nvPr/>
          </p:nvSpPr>
          <p:spPr>
            <a:xfrm>
              <a:off x="1174950" y="1318389"/>
              <a:ext cx="3784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AI Vision Statement (one line)</a:t>
              </a:r>
              <a:endParaRPr lang="en-IN" b="1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B697AAD-0E49-22E3-344A-BA93E6C1DD00}"/>
                </a:ext>
              </a:extLst>
            </p:cNvPr>
            <p:cNvSpPr/>
            <p:nvPr/>
          </p:nvSpPr>
          <p:spPr>
            <a:xfrm>
              <a:off x="742950" y="125572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2A24CD3-B8E8-28B1-9CFF-4893A38B48F0}"/>
                </a:ext>
              </a:extLst>
            </p:cNvPr>
            <p:cNvSpPr/>
            <p:nvPr/>
          </p:nvSpPr>
          <p:spPr>
            <a:xfrm>
              <a:off x="710142" y="1826150"/>
              <a:ext cx="4953000" cy="831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“Make AI a strategic multiplier to improve efficiency, spark innovation, and elevate customer &amp; employee experiences.”</a:t>
              </a:r>
              <a:endParaRPr lang="en-IN" sz="16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3074" name="Picture 2" descr="Shared vision ">
            <a:hlinkClick r:id="rId4" tooltip="Shared vision"/>
            <a:extLst>
              <a:ext uri="{FF2B5EF4-FFF2-40B4-BE49-F238E27FC236}">
                <a16:creationId xmlns:a16="http://schemas.microsoft.com/office/drawing/2014/main" id="{9DC8B013-5F37-101C-56AD-A80B0A2F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2" y="107256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9A4E78DA-EB33-48D1-F34A-AF22494524CE}"/>
              </a:ext>
            </a:extLst>
          </p:cNvPr>
          <p:cNvSpPr/>
          <p:nvPr/>
        </p:nvSpPr>
        <p:spPr>
          <a:xfrm>
            <a:off x="552231" y="2809100"/>
            <a:ext cx="11087535" cy="3356030"/>
          </a:xfrm>
          <a:prstGeom prst="roundRect">
            <a:avLst>
              <a:gd name="adj" fmla="val 706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F53E1-934A-8055-DB52-9CCDC20FB8F0}"/>
              </a:ext>
            </a:extLst>
          </p:cNvPr>
          <p:cNvSpPr txBox="1"/>
          <p:nvPr/>
        </p:nvSpPr>
        <p:spPr>
          <a:xfrm>
            <a:off x="1172615" y="3006189"/>
            <a:ext cx="4086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Guiding Principles (select or add)</a:t>
            </a:r>
            <a:endParaRPr lang="en-IN" b="1"/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27FECB1C-05BE-05A4-3A89-D2A3B09D1F18}"/>
              </a:ext>
            </a:extLst>
          </p:cNvPr>
          <p:cNvSpPr/>
          <p:nvPr/>
        </p:nvSpPr>
        <p:spPr>
          <a:xfrm>
            <a:off x="740615" y="2943521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1ECCE2C4-4338-2064-FF39-1C753CBE5AC2}"/>
              </a:ext>
            </a:extLst>
          </p:cNvPr>
          <p:cNvSpPr/>
          <p:nvPr/>
        </p:nvSpPr>
        <p:spPr>
          <a:xfrm>
            <a:off x="956615" y="3429000"/>
            <a:ext cx="4953000" cy="2399522"/>
          </a:xfrm>
          <a:prstGeom prst="roundRect">
            <a:avLst>
              <a:gd name="adj" fmla="val 5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Responsible AI by Design (fair, explainable, accountable) </a:t>
            </a:r>
          </a:p>
          <a:p>
            <a:pPr marL="266700" indent="-266700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Human + Machine Collaboration (augment, not replace) </a:t>
            </a:r>
          </a:p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Global Standards, Local Execution </a:t>
            </a:r>
          </a:p>
        </p:txBody>
      </p:sp>
      <p:pic>
        <p:nvPicPr>
          <p:cNvPr id="12" name="Picture 4" descr="Signpost ">
            <a:extLst>
              <a:ext uri="{FF2B5EF4-FFF2-40B4-BE49-F238E27FC236}">
                <a16:creationId xmlns:a16="http://schemas.microsoft.com/office/drawing/2014/main" id="{5978479B-5C38-6091-53CC-F4CE2F2F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9" y="2974855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3A509449-FEDD-CC10-1ED0-87483AADD299}"/>
              </a:ext>
            </a:extLst>
          </p:cNvPr>
          <p:cNvSpPr/>
          <p:nvPr/>
        </p:nvSpPr>
        <p:spPr>
          <a:xfrm>
            <a:off x="6313999" y="3429000"/>
            <a:ext cx="5088142" cy="2405300"/>
          </a:xfrm>
          <a:prstGeom prst="roundRect">
            <a:avLst>
              <a:gd name="adj" fmla="val 5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Data Privacy &amp; Sovereignty </a:t>
            </a:r>
          </a:p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Reusable, Scalable Solutions</a:t>
            </a:r>
          </a:p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Other: ___________________________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856C4BA-62D7-EA89-8C49-8C15896EC1DC}"/>
                  </a:ext>
                </a:extLst>
              </p14:cNvPr>
              <p14:cNvContentPartPr/>
              <p14:nvPr/>
            </p14:nvContentPartPr>
            <p14:xfrm>
              <a:off x="6476948" y="4261913"/>
              <a:ext cx="147600" cy="17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856C4BA-62D7-EA89-8C49-8C15896EC1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70828" y="4255806"/>
                <a:ext cx="159840" cy="18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437E36-45F7-6222-6266-97CE9E92AD3A}"/>
                  </a:ext>
                </a:extLst>
              </p14:cNvPr>
              <p14:cNvContentPartPr/>
              <p14:nvPr/>
            </p14:nvContentPartPr>
            <p14:xfrm>
              <a:off x="6496028" y="4555673"/>
              <a:ext cx="122040" cy="153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437E36-45F7-6222-6266-97CE9E92AD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9926" y="4549553"/>
                <a:ext cx="134244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28C7C14-E858-2509-0265-5D47B5501BE7}"/>
                  </a:ext>
                </a:extLst>
              </p14:cNvPr>
              <p14:cNvContentPartPr/>
              <p14:nvPr/>
            </p14:nvContentPartPr>
            <p14:xfrm>
              <a:off x="1123740" y="3994433"/>
              <a:ext cx="235800" cy="135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28C7C14-E858-2509-0265-5D47B5501B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7611" y="3988313"/>
                <a:ext cx="248059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3A31C45-C3C0-5DDD-316F-7F025E46F13F}"/>
                  </a:ext>
                </a:extLst>
              </p14:cNvPr>
              <p14:cNvContentPartPr/>
              <p14:nvPr/>
            </p14:nvContentPartPr>
            <p14:xfrm>
              <a:off x="1123740" y="4564673"/>
              <a:ext cx="169200" cy="121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3A31C45-C3C0-5DDD-316F-7F025E46F1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7607" y="4558553"/>
                <a:ext cx="181466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0565BE-B404-D85A-DA18-8E1CBEA87EB4}"/>
                  </a:ext>
                </a:extLst>
              </p14:cNvPr>
              <p14:cNvContentPartPr/>
              <p14:nvPr/>
            </p14:nvContentPartPr>
            <p14:xfrm>
              <a:off x="1128420" y="5116553"/>
              <a:ext cx="195120" cy="131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0565BE-B404-D85A-DA18-8E1CBEA87E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2300" y="5110416"/>
                <a:ext cx="207360" cy="1433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10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3168B-1F02-FCBD-2EAA-A90618D4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05608B-A9C7-00CC-8E99-BF8E325C7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B914B6CB-8BF5-61C6-2B30-A661C5260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F79A0-69DC-8F10-C5C2-3C254E2120ED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61C50-CC0B-8CAB-A8C3-3F46E4D0C962}"/>
              </a:ext>
            </a:extLst>
          </p:cNvPr>
          <p:cNvSpPr txBox="1"/>
          <p:nvPr/>
        </p:nvSpPr>
        <p:spPr>
          <a:xfrm>
            <a:off x="186182" y="44451"/>
            <a:ext cx="70995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2. Vision &amp; Principles - Template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4B9C22-1F46-5954-F9E2-744B44255515}"/>
              </a:ext>
            </a:extLst>
          </p:cNvPr>
          <p:cNvGrpSpPr/>
          <p:nvPr/>
        </p:nvGrpSpPr>
        <p:grpSpPr>
          <a:xfrm>
            <a:off x="552232" y="895057"/>
            <a:ext cx="11087536" cy="1660000"/>
            <a:chOff x="554567" y="1121300"/>
            <a:chExt cx="5264150" cy="1660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59B6AD7-2829-C61D-4F4B-C50C87ACA076}"/>
                </a:ext>
              </a:extLst>
            </p:cNvPr>
            <p:cNvSpPr/>
            <p:nvPr/>
          </p:nvSpPr>
          <p:spPr>
            <a:xfrm>
              <a:off x="554567" y="1121300"/>
              <a:ext cx="5264150" cy="1660000"/>
            </a:xfrm>
            <a:prstGeom prst="roundRect">
              <a:avLst/>
            </a:prstGeom>
            <a:solidFill>
              <a:srgbClr val="EC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09D754-EF88-D0F2-5085-86BBE6697160}"/>
                </a:ext>
              </a:extLst>
            </p:cNvPr>
            <p:cNvSpPr txBox="1"/>
            <p:nvPr/>
          </p:nvSpPr>
          <p:spPr>
            <a:xfrm>
              <a:off x="1174950" y="1318389"/>
              <a:ext cx="3784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0">
                  <a:solidFill>
                    <a:srgbClr val="000000"/>
                  </a:solidFill>
                  <a:effectLst/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AI Vision Statement (one line)</a:t>
              </a:r>
              <a:endParaRPr lang="en-IN" b="1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A5888C1-B340-E614-0668-D58200552820}"/>
                </a:ext>
              </a:extLst>
            </p:cNvPr>
            <p:cNvSpPr/>
            <p:nvPr/>
          </p:nvSpPr>
          <p:spPr>
            <a:xfrm>
              <a:off x="742950" y="1255721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04ED150-13E6-7C8B-41F1-2CD4B60F8D57}"/>
                </a:ext>
              </a:extLst>
            </p:cNvPr>
            <p:cNvSpPr/>
            <p:nvPr/>
          </p:nvSpPr>
          <p:spPr>
            <a:xfrm>
              <a:off x="710142" y="1826150"/>
              <a:ext cx="4953000" cy="8313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074" name="Picture 2" descr="Shared vision ">
            <a:hlinkClick r:id="rId4" tooltip="Shared vision"/>
            <a:extLst>
              <a:ext uri="{FF2B5EF4-FFF2-40B4-BE49-F238E27FC236}">
                <a16:creationId xmlns:a16="http://schemas.microsoft.com/office/drawing/2014/main" id="{D8BFB144-5418-3751-D397-99911162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2" y="107256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9AC783E9-C4F5-02D5-4600-472E68F10E30}"/>
              </a:ext>
            </a:extLst>
          </p:cNvPr>
          <p:cNvSpPr/>
          <p:nvPr/>
        </p:nvSpPr>
        <p:spPr>
          <a:xfrm>
            <a:off x="552231" y="2809100"/>
            <a:ext cx="11087535" cy="3356030"/>
          </a:xfrm>
          <a:prstGeom prst="roundRect">
            <a:avLst>
              <a:gd name="adj" fmla="val 7064"/>
            </a:avLst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67E79-19B7-FF94-AA03-E29F2F6C365B}"/>
              </a:ext>
            </a:extLst>
          </p:cNvPr>
          <p:cNvSpPr txBox="1"/>
          <p:nvPr/>
        </p:nvSpPr>
        <p:spPr>
          <a:xfrm>
            <a:off x="1172615" y="3006189"/>
            <a:ext cx="4086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Guiding Principles (select or add)</a:t>
            </a:r>
            <a:endParaRPr lang="en-IN" b="1"/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7E73EA13-12B4-8246-87C2-94C3D721A489}"/>
              </a:ext>
            </a:extLst>
          </p:cNvPr>
          <p:cNvSpPr/>
          <p:nvPr/>
        </p:nvSpPr>
        <p:spPr>
          <a:xfrm>
            <a:off x="740615" y="2943521"/>
            <a:ext cx="432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F9159455-65F4-FFA4-BE28-5947ABA3323C}"/>
              </a:ext>
            </a:extLst>
          </p:cNvPr>
          <p:cNvSpPr/>
          <p:nvPr/>
        </p:nvSpPr>
        <p:spPr>
          <a:xfrm>
            <a:off x="956615" y="3429000"/>
            <a:ext cx="4953000" cy="2399522"/>
          </a:xfrm>
          <a:prstGeom prst="roundRect">
            <a:avLst>
              <a:gd name="adj" fmla="val 5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Responsible AI by Design (fair, explainable, accountable) </a:t>
            </a:r>
          </a:p>
          <a:p>
            <a:pPr marL="266700" indent="-266700"/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Human + Machine Collaboration (augment, not replace) </a:t>
            </a:r>
          </a:p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Global Standards, Local Execution </a:t>
            </a:r>
          </a:p>
        </p:txBody>
      </p:sp>
      <p:pic>
        <p:nvPicPr>
          <p:cNvPr id="12" name="Picture 4" descr="Signpost ">
            <a:extLst>
              <a:ext uri="{FF2B5EF4-FFF2-40B4-BE49-F238E27FC236}">
                <a16:creationId xmlns:a16="http://schemas.microsoft.com/office/drawing/2014/main" id="{71D2CCA0-3262-D15E-524F-AE3CB4A7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9" y="2974855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D2E64A01-3DA7-EF73-E7A3-A08DDF7B59C3}"/>
              </a:ext>
            </a:extLst>
          </p:cNvPr>
          <p:cNvSpPr/>
          <p:nvPr/>
        </p:nvSpPr>
        <p:spPr>
          <a:xfrm>
            <a:off x="6313999" y="3429000"/>
            <a:ext cx="5088142" cy="2405300"/>
          </a:xfrm>
          <a:prstGeom prst="roundRect">
            <a:avLst>
              <a:gd name="adj" fmla="val 5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Data Privacy &amp; Sovereignty </a:t>
            </a:r>
          </a:p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Reusable, Scalable Solutions</a:t>
            </a:r>
          </a:p>
          <a:p>
            <a:r>
              <a:rPr lang="en-IN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☐ Other: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3942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C735A-076A-88FC-B6DD-FA716AE8E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6533FD-CD20-D5BC-90CA-A03E3826D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F4E2B16C-C63E-0F9C-9D70-A1EF0D9C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5E87A3-1FCE-3AEF-02C2-39D28A9B6131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274B0-D6EC-5680-BD41-1E1F12048DC5}"/>
              </a:ext>
            </a:extLst>
          </p:cNvPr>
          <p:cNvSpPr txBox="1"/>
          <p:nvPr/>
        </p:nvSpPr>
        <p:spPr>
          <a:xfrm>
            <a:off x="186182" y="44451"/>
            <a:ext cx="51097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3. Strategic Objectives - Guidelines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60BFA7-6F46-C86B-3042-81B69035DBDC}"/>
              </a:ext>
            </a:extLst>
          </p:cNvPr>
          <p:cNvSpPr/>
          <p:nvPr/>
        </p:nvSpPr>
        <p:spPr>
          <a:xfrm>
            <a:off x="287655" y="591809"/>
            <a:ext cx="11616691" cy="570430"/>
          </a:xfrm>
          <a:prstGeom prst="rect">
            <a:avLst/>
          </a:prstGeom>
          <a:solidFill>
            <a:srgbClr val="493996"/>
          </a:solidFill>
          <a:ln w="25400" cap="flat" cmpd="sng" algn="ctr">
            <a:solidFill>
              <a:srgbClr val="E5E5E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086FD-AFA6-643E-251D-66F43DB0DB5C}"/>
              </a:ext>
            </a:extLst>
          </p:cNvPr>
          <p:cNvSpPr txBox="1"/>
          <p:nvPr/>
        </p:nvSpPr>
        <p:spPr>
          <a:xfrm>
            <a:off x="2374071" y="707747"/>
            <a:ext cx="94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Translate principles into measurable objectives.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B43CE-4A78-16F4-9AA7-90A11BB9873E}"/>
              </a:ext>
            </a:extLst>
          </p:cNvPr>
          <p:cNvSpPr/>
          <p:nvPr/>
        </p:nvSpPr>
        <p:spPr>
          <a:xfrm>
            <a:off x="603333" y="645937"/>
            <a:ext cx="1965842" cy="46217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IN" sz="1600" b="1" kern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AE6AD3-7297-4181-6A03-E562A8C7F335}"/>
              </a:ext>
            </a:extLst>
          </p:cNvPr>
          <p:cNvSpPr/>
          <p:nvPr/>
        </p:nvSpPr>
        <p:spPr>
          <a:xfrm>
            <a:off x="2652718" y="1304925"/>
            <a:ext cx="6886564" cy="491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>
                <a:solidFill>
                  <a:srgbClr val="49399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Guidelines</a:t>
            </a:r>
          </a:p>
        </p:txBody>
      </p:sp>
      <p:pic>
        <p:nvPicPr>
          <p:cNvPr id="1026" name="Picture 2" descr="Target ">
            <a:extLst>
              <a:ext uri="{FF2B5EF4-FFF2-40B4-BE49-F238E27FC236}">
                <a16:creationId xmlns:a16="http://schemas.microsoft.com/office/drawing/2014/main" id="{30354577-73B0-B4F4-6760-54CE54DB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39985"/>
            <a:ext cx="474077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C14CD1-A721-B7B1-5A18-4478EA7C6E03}"/>
              </a:ext>
            </a:extLst>
          </p:cNvPr>
          <p:cNvCxnSpPr>
            <a:cxnSpLocks/>
          </p:cNvCxnSpPr>
          <p:nvPr/>
        </p:nvCxnSpPr>
        <p:spPr>
          <a:xfrm>
            <a:off x="4064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870248-0753-5043-001C-74D7062F0F78}"/>
              </a:ext>
            </a:extLst>
          </p:cNvPr>
          <p:cNvCxnSpPr>
            <a:cxnSpLocks/>
          </p:cNvCxnSpPr>
          <p:nvPr/>
        </p:nvCxnSpPr>
        <p:spPr>
          <a:xfrm>
            <a:off x="8128000" y="2181225"/>
            <a:ext cx="0" cy="2924175"/>
          </a:xfrm>
          <a:prstGeom prst="line">
            <a:avLst/>
          </a:prstGeom>
          <a:ln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E8571A-98BE-4BB9-C570-B1245DD2D5DA}"/>
              </a:ext>
            </a:extLst>
          </p:cNvPr>
          <p:cNvSpPr txBox="1"/>
          <p:nvPr/>
        </p:nvSpPr>
        <p:spPr>
          <a:xfrm>
            <a:off x="0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Tie to enterprise KPIs (cost, quality, speed, revenue).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A922E-F906-ABE9-08FA-2F970322C5E8}"/>
              </a:ext>
            </a:extLst>
          </p:cNvPr>
          <p:cNvSpPr txBox="1"/>
          <p:nvPr/>
        </p:nvSpPr>
        <p:spPr>
          <a:xfrm>
            <a:off x="4062476" y="3429000"/>
            <a:ext cx="4062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SMART goals where possible (Specific, Measurable, Achievable, Relevant, Time-bound).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F6A9C-3914-68D2-9275-BFDC0FC19A15}"/>
              </a:ext>
            </a:extLst>
          </p:cNvPr>
          <p:cNvSpPr txBox="1"/>
          <p:nvPr/>
        </p:nvSpPr>
        <p:spPr>
          <a:xfrm>
            <a:off x="8129524" y="3429000"/>
            <a:ext cx="406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Differentiate between short-term (12 months) and long-term (3 years). 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098" name="Picture 2" descr="Kpi ">
            <a:extLst>
              <a:ext uri="{FF2B5EF4-FFF2-40B4-BE49-F238E27FC236}">
                <a16:creationId xmlns:a16="http://schemas.microsoft.com/office/drawing/2014/main" id="{1FD64B61-2B71-08EA-1D2F-38A231C4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8" y="27948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al ">
            <a:hlinkClick r:id="rId5" tooltip="Goal"/>
            <a:extLst>
              <a:ext uri="{FF2B5EF4-FFF2-40B4-BE49-F238E27FC236}">
                <a16:creationId xmlns:a16="http://schemas.microsoft.com/office/drawing/2014/main" id="{5FB5CBC9-3C99-1675-553D-D97CAF76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8109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4 hours ">
            <a:extLst>
              <a:ext uri="{FF2B5EF4-FFF2-40B4-BE49-F238E27FC236}">
                <a16:creationId xmlns:a16="http://schemas.microsoft.com/office/drawing/2014/main" id="{3A02C34C-C152-BE95-B41A-0BD451B0C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62" y="278109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7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8D71EB2737744856734330DEBC565" ma:contentTypeVersion="5" ma:contentTypeDescription="Create a new document." ma:contentTypeScope="" ma:versionID="dfdb3cd98b7fef5bfea5d136c2a8d05b">
  <xsd:schema xmlns:xsd="http://www.w3.org/2001/XMLSchema" xmlns:xs="http://www.w3.org/2001/XMLSchema" xmlns:p="http://schemas.microsoft.com/office/2006/metadata/properties" xmlns:ns3="ce98faed-b2c7-42af-a138-f68585fd3510" targetNamespace="http://schemas.microsoft.com/office/2006/metadata/properties" ma:root="true" ma:fieldsID="7d0da2dfe4d62bdbfc4783eb260f8766" ns3:_="">
    <xsd:import namespace="ce98faed-b2c7-42af-a138-f68585fd351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8faed-b2c7-42af-a138-f68585fd351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98faed-b2c7-42af-a138-f68585fd3510" xsi:nil="true"/>
  </documentManagement>
</p:properties>
</file>

<file path=customXml/itemProps1.xml><?xml version="1.0" encoding="utf-8"?>
<ds:datastoreItem xmlns:ds="http://schemas.openxmlformats.org/officeDocument/2006/customXml" ds:itemID="{4D2D9CBD-8B22-413C-AA7C-0AF455BEA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81877-89FB-423F-817F-A896F70BF766}">
  <ds:schemaRefs>
    <ds:schemaRef ds:uri="ce98faed-b2c7-42af-a138-f68585fd35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492D6E-FE87-4D54-A1C7-1229CAB284E2}">
  <ds:schemaRefs>
    <ds:schemaRef ds:uri="ce98faed-b2c7-42af-a138-f68585fd35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aifirstgcc.com template</Template>
  <Application>Microsoft Office PowerPoint</Application>
  <PresentationFormat>Widescreen</PresentationFormat>
  <Slides>36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Pranav Kaushik</dc:creator>
  <cp:revision>30</cp:revision>
  <dcterms:created xsi:type="dcterms:W3CDTF">2025-10-09T06:58:36Z</dcterms:created>
  <dcterms:modified xsi:type="dcterms:W3CDTF">2026-01-01T15:05:21Z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0x010100BE78D71EB2737744856734330DEBC565</vt:lpwstr>
  </property>
</Properties>
</file>